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5"/>
  </p:notesMasterIdLst>
  <p:sldIdLst>
    <p:sldId id="256" r:id="rId2"/>
    <p:sldId id="258" r:id="rId3"/>
    <p:sldId id="259"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3" r:id="rId77"/>
    <p:sldId id="344" r:id="rId78"/>
    <p:sldId id="345" r:id="rId79"/>
    <p:sldId id="395" r:id="rId80"/>
    <p:sldId id="396" r:id="rId81"/>
    <p:sldId id="397" r:id="rId82"/>
    <p:sldId id="398" r:id="rId83"/>
    <p:sldId id="399"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3" r:id="rId101"/>
    <p:sldId id="362"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94" r:id="rId118"/>
    <p:sldId id="379" r:id="rId119"/>
    <p:sldId id="380" r:id="rId120"/>
    <p:sldId id="381" r:id="rId121"/>
    <p:sldId id="382" r:id="rId122"/>
    <p:sldId id="383" r:id="rId123"/>
    <p:sldId id="384" r:id="rId124"/>
    <p:sldId id="385" r:id="rId125"/>
    <p:sldId id="393" r:id="rId126"/>
    <p:sldId id="386" r:id="rId127"/>
    <p:sldId id="387" r:id="rId128"/>
    <p:sldId id="388" r:id="rId129"/>
    <p:sldId id="389" r:id="rId130"/>
    <p:sldId id="390" r:id="rId131"/>
    <p:sldId id="391" r:id="rId132"/>
    <p:sldId id="392" r:id="rId133"/>
    <p:sldId id="268" r:id="rId134"/>
  </p:sldIdLst>
  <p:sldSz cx="18288000" cy="10287000"/>
  <p:notesSz cx="6858000" cy="9144000"/>
  <p:embeddedFontLst>
    <p:embeddedFont>
      <p:font typeface="Open Sans Extra Bold" panose="020B0604020202020204" charset="0"/>
      <p:regular r:id="rId136"/>
    </p:embeddedFont>
    <p:embeddedFont>
      <p:font typeface="Poppins" panose="00000500000000000000" pitchFamily="2" charset="0"/>
      <p:regular r:id="rId137"/>
      <p:bold r:id="rId138"/>
      <p:italic r:id="rId139"/>
      <p:boldItalic r:id="rId140"/>
    </p:embeddedFont>
    <p:embeddedFont>
      <p:font typeface="Poppins Bold" panose="00000800000000000000" charset="0"/>
      <p:regular r:id="rId1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5.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CF19C-FCCC-4254-ADCB-BC7A23D0932F}" type="datetimeFigureOut">
              <a:rPr lang="en-IN" smtClean="0"/>
              <a:t>21-08-2024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6949C-1118-40D2-802E-B6BCDB3A3082}" type="slidenum">
              <a:rPr lang="en-IN" smtClean="0"/>
              <a:t>‹#›</a:t>
            </a:fld>
            <a:endParaRPr lang="en-IN"/>
          </a:p>
        </p:txBody>
      </p:sp>
    </p:spTree>
    <p:extLst>
      <p:ext uri="{BB962C8B-B14F-4D97-AF65-F5344CB8AC3E}">
        <p14:creationId xmlns:p14="http://schemas.microsoft.com/office/powerpoint/2010/main" val="247167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F6949C-1118-40D2-802E-B6BCDB3A3082}" type="slidenum">
              <a:rPr lang="en-IN" smtClean="0"/>
              <a:t>12</a:t>
            </a:fld>
            <a:endParaRPr lang="en-IN"/>
          </a:p>
        </p:txBody>
      </p:sp>
    </p:spTree>
    <p:extLst>
      <p:ext uri="{BB962C8B-B14F-4D97-AF65-F5344CB8AC3E}">
        <p14:creationId xmlns:p14="http://schemas.microsoft.com/office/powerpoint/2010/main" val="194559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1" y="3298747"/>
            <a:ext cx="8015383" cy="1534203"/>
          </a:xfrm>
          <a:prstGeom prst="rect">
            <a:avLst/>
          </a:prstGeom>
        </p:spPr>
        <p:txBody>
          <a:bodyPr lIns="0" tIns="0" rIns="0" bIns="0" rtlCol="0" anchor="t">
            <a:spAutoFit/>
          </a:bodyPr>
          <a:lstStyle/>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HTML</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7" name="TextBox 17"/>
          <p:cNvSpPr txBox="1"/>
          <p:nvPr/>
        </p:nvSpPr>
        <p:spPr>
          <a:xfrm>
            <a:off x="1470878" y="1340296"/>
            <a:ext cx="5158522" cy="475515"/>
          </a:xfrm>
          <a:prstGeom prst="rect">
            <a:avLst/>
          </a:prstGeom>
        </p:spPr>
        <p:txBody>
          <a:bodyPr wrap="square" lIns="0" tIns="0" rIns="0" bIns="0" rtlCol="0" anchor="t">
            <a:spAutoFit/>
          </a:bodyPr>
          <a:lstStyle/>
          <a:p>
            <a:pPr algn="l">
              <a:lnSpc>
                <a:spcPts val="3621"/>
              </a:lnSpc>
              <a:spcBef>
                <a:spcPct val="0"/>
              </a:spcBef>
            </a:pPr>
            <a:r>
              <a:rPr lang="en-US" sz="3600" spc="-51" dirty="0">
                <a:solidFill>
                  <a:srgbClr val="5B98BA"/>
                </a:solidFill>
                <a:latin typeface="Poppins Bold"/>
                <a:ea typeface="Poppins Bold"/>
                <a:cs typeface="Poppins Bold"/>
                <a:sym typeface="Poppins Bold"/>
              </a:rPr>
              <a:t>Giri’s Tech Hub Pvt Ltd.</a:t>
            </a:r>
          </a:p>
        </p:txBody>
      </p:sp>
      <p:sp>
        <p:nvSpPr>
          <p:cNvPr id="18" name="TextBox 18"/>
          <p:cNvSpPr txBox="1"/>
          <p:nvPr/>
        </p:nvSpPr>
        <p:spPr>
          <a:xfrm>
            <a:off x="1391331" y="6631448"/>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By: Adinath Giri</a:t>
            </a: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36560" y="1775391"/>
            <a:ext cx="14720927" cy="758842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1.</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Use Any Text Editor like as notepad, notepad++, sublime text etc.</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Write Following tags for design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web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Save file using .html extension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 first.html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Run web page using any browser</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169639" y="70125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How to work with HTML ?</a:t>
            </a:r>
          </a:p>
        </p:txBody>
      </p:sp>
    </p:spTree>
    <p:extLst>
      <p:ext uri="{BB962C8B-B14F-4D97-AF65-F5344CB8AC3E}">
        <p14:creationId xmlns:p14="http://schemas.microsoft.com/office/powerpoint/2010/main" val="3907682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19400" y="647700"/>
            <a:ext cx="12187084"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&lt;div id="first"&gt;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Java is a multi-platform, object-oriented,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network-centric language that can be used as a platform in itself.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is a fast, secure, reliable programming language for coding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everything from mobile apps and enterprise software to big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data applications and server-side technologies.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&lt;div id="second"&gt;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PHP is a multi-platform, object-oriented,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network-centric language that can be used as a platform in itself.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is a fast, secure, reliable programming language for coding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everything from mobile apps and enterprise software to big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data applications and server-side technologies.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	 &lt;/div&gt;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0159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266634" y="4882963"/>
            <a:ext cx="12187084" cy="270401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used for display the page within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title=”description”  width=”</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sizepx</a:t>
            </a:r>
            <a:r>
              <a:rPr lang="en-US" sz="2400" dirty="0">
                <a:effectLst/>
                <a:latin typeface="Calibri" panose="020F0502020204030204" pitchFamily="34" charset="0"/>
                <a:ea typeface="Calibri" panose="020F0502020204030204" pitchFamily="34" charset="0"/>
                <a:cs typeface="Times New Roman" panose="02020603050405020304" pitchFamily="18" charset="0"/>
              </a:rPr>
              <a:t>”  height=”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sizepx</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7AA0B58F-7792-0E58-37C9-E6B059433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43260"/>
            <a:ext cx="11948518" cy="330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351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36606" y="800100"/>
            <a:ext cx="12187084" cy="546886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="home.html" title="it is w3schools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width="500px" height="300px" style='margin-left:200px;margin-top:100px;'/&gt;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976C66C8-AEB3-59D5-653D-1269DABA2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600700"/>
            <a:ext cx="6288973" cy="40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061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95600" y="1090755"/>
            <a:ext cx="12187084" cy="810548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code we add home.html in testol.html page using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You can open different web pages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at run time for that we have to set name 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and use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as target in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target="demo"&gt;About&lt;/a&gt;&amp;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='contact.html' target="demo"&gt;Contact&lt;/a&gt;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9318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19400" y="723900"/>
            <a:ext cx="12187084"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='../services/service.html' target="demo"&gt;Service&lt;/a&gt;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width="500px" height="400px"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title="default about" name="demo"&gt;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iframe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contact.html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contact page&lt;/h1&gt;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6539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50458" y="647700"/>
            <a:ext cx="12187084" cy="93396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services.html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service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576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5536665-D3B3-3059-0A39-3C8F48663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119" y="2054160"/>
            <a:ext cx="6223947" cy="293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 : </a:t>
            </a:r>
            <a:r>
              <a:rPr lang="en-US" sz="2400" dirty="0">
                <a:effectLst/>
                <a:latin typeface="Calibri" panose="020F0502020204030204" pitchFamily="34" charset="0"/>
                <a:ea typeface="Calibri" panose="020F0502020204030204" pitchFamily="34" charset="0"/>
                <a:cs typeface="Times New Roman" panose="02020603050405020304" pitchFamily="18" charset="0"/>
              </a:rPr>
              <a:t>Default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54136FD0-CE41-57F7-A6A7-E5FC422CD12D}"/>
              </a:ext>
            </a:extLst>
          </p:cNvPr>
          <p:cNvSpPr txBox="1"/>
          <p:nvPr/>
        </p:nvSpPr>
        <p:spPr>
          <a:xfrm>
            <a:off x="2762119" y="5281603"/>
            <a:ext cx="10692580" cy="49212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user click on contact: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7" name="Picture 3">
            <a:extLst>
              <a:ext uri="{FF2B5EF4-FFF2-40B4-BE49-F238E27FC236}">
                <a16:creationId xmlns:a16="http://schemas.microsoft.com/office/drawing/2014/main" id="{EA63A188-B63A-816F-BBF2-3E81CD763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186" y="5858185"/>
            <a:ext cx="7243414" cy="278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894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user click on service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334616B5-36F7-DFA1-E40D-83EC59B26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119" y="2274547"/>
            <a:ext cx="6950904" cy="270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64C3616-5015-7C2A-DC51-632DA6E6996E}"/>
              </a:ext>
            </a:extLst>
          </p:cNvPr>
          <p:cNvSpPr txBox="1"/>
          <p:nvPr/>
        </p:nvSpPr>
        <p:spPr>
          <a:xfrm>
            <a:off x="2129186" y="5316403"/>
            <a:ext cx="10692580" cy="30005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Semantics HTML</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semantics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semantic element means element can describe its meaning to both browser as well as developer.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non –semantic element &lt;div&gt; and &lt;span&gt; tell nothing about the content.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13449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62119" y="1222378"/>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of semantics HTML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804F047-7E09-CD2D-F852-B7025835C49E}"/>
              </a:ext>
            </a:extLst>
          </p:cNvPr>
          <p:cNvGraphicFramePr>
            <a:graphicFrameLocks noGrp="1"/>
          </p:cNvGraphicFramePr>
          <p:nvPr>
            <p:extLst>
              <p:ext uri="{D42A27DB-BD31-4B8C-83A1-F6EECF244321}">
                <p14:modId xmlns:p14="http://schemas.microsoft.com/office/powerpoint/2010/main" val="634030347"/>
              </p:ext>
            </p:extLst>
          </p:nvPr>
        </p:nvGraphicFramePr>
        <p:xfrm>
          <a:off x="2588824" y="2024763"/>
          <a:ext cx="8602979" cy="1552542"/>
        </p:xfrm>
        <a:graphic>
          <a:graphicData uri="http://schemas.openxmlformats.org/drawingml/2006/table">
            <a:tbl>
              <a:tblPr firstRow="1" firstCol="1" bandRow="1">
                <a:tableStyleId>{5C22544A-7EE6-4342-B048-85BDC9FD1C3A}</a:tableStyleId>
              </a:tblPr>
              <a:tblGrid>
                <a:gridCol w="1720416">
                  <a:extLst>
                    <a:ext uri="{9D8B030D-6E8A-4147-A177-3AD203B41FA5}">
                      <a16:colId xmlns:a16="http://schemas.microsoft.com/office/drawing/2014/main" val="3222207333"/>
                    </a:ext>
                  </a:extLst>
                </a:gridCol>
                <a:gridCol w="1720416">
                  <a:extLst>
                    <a:ext uri="{9D8B030D-6E8A-4147-A177-3AD203B41FA5}">
                      <a16:colId xmlns:a16="http://schemas.microsoft.com/office/drawing/2014/main" val="3207998362"/>
                    </a:ext>
                  </a:extLst>
                </a:gridCol>
                <a:gridCol w="1720416">
                  <a:extLst>
                    <a:ext uri="{9D8B030D-6E8A-4147-A177-3AD203B41FA5}">
                      <a16:colId xmlns:a16="http://schemas.microsoft.com/office/drawing/2014/main" val="742655215"/>
                    </a:ext>
                  </a:extLst>
                </a:gridCol>
                <a:gridCol w="1720416">
                  <a:extLst>
                    <a:ext uri="{9D8B030D-6E8A-4147-A177-3AD203B41FA5}">
                      <a16:colId xmlns:a16="http://schemas.microsoft.com/office/drawing/2014/main" val="655417994"/>
                    </a:ext>
                  </a:extLst>
                </a:gridCol>
                <a:gridCol w="1721315">
                  <a:extLst>
                    <a:ext uri="{9D8B030D-6E8A-4147-A177-3AD203B41FA5}">
                      <a16:colId xmlns:a16="http://schemas.microsoft.com/office/drawing/2014/main" val="2916344639"/>
                    </a:ext>
                  </a:extLst>
                </a:gridCol>
              </a:tblGrid>
              <a:tr h="517514">
                <a:tc>
                  <a:txBody>
                    <a:bodyPr/>
                    <a:lstStyle/>
                    <a:p>
                      <a:pPr>
                        <a:lnSpc>
                          <a:spcPct val="115000"/>
                        </a:lnSpc>
                        <a:spcAft>
                          <a:spcPts val="1000"/>
                        </a:spcAft>
                      </a:pPr>
                      <a:r>
                        <a:rPr lang="en-US" sz="2400">
                          <a:effectLst/>
                        </a:rPr>
                        <a:t>&lt;article&gt;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&lt;aside&gt;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&lt;details&gt;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&lt;figure&gt;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7880996"/>
                  </a:ext>
                </a:extLst>
              </a:tr>
              <a:tr h="517514">
                <a:tc>
                  <a:txBody>
                    <a:bodyPr/>
                    <a:lstStyle/>
                    <a:p>
                      <a:pPr>
                        <a:lnSpc>
                          <a:spcPct val="115000"/>
                        </a:lnSpc>
                        <a:spcAft>
                          <a:spcPts val="1000"/>
                        </a:spcAft>
                      </a:pPr>
                      <a:r>
                        <a:rPr lang="en-US" sz="2400">
                          <a:effectLst/>
                        </a:rPr>
                        <a:t>&lt;footer&gt;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Header</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&lt;main&gt;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&lt;mark&gt;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&lt;nav&gt;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8542262"/>
                  </a:ext>
                </a:extLst>
              </a:tr>
              <a:tr h="517514">
                <a:tc>
                  <a:txBody>
                    <a:bodyPr/>
                    <a:lstStyle/>
                    <a:p>
                      <a:pPr>
                        <a:lnSpc>
                          <a:spcPct val="115000"/>
                        </a:lnSpc>
                        <a:spcAft>
                          <a:spcPts val="1000"/>
                        </a:spcAft>
                      </a:pPr>
                      <a:r>
                        <a:rPr lang="en-US" sz="2400">
                          <a:effectLst/>
                        </a:rPr>
                        <a:t>&lt;section&gt;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&lt;summary&gt;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title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616347"/>
                  </a:ext>
                </a:extLst>
              </a:tr>
            </a:tbl>
          </a:graphicData>
        </a:graphic>
      </p:graphicFrame>
      <p:pic>
        <p:nvPicPr>
          <p:cNvPr id="8193" name="Picture 1">
            <a:extLst>
              <a:ext uri="{FF2B5EF4-FFF2-40B4-BE49-F238E27FC236}">
                <a16:creationId xmlns:a16="http://schemas.microsoft.com/office/drawing/2014/main" id="{B67A2394-CEEC-1067-4FEB-7AC54C4E2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23" y="4311093"/>
            <a:ext cx="5066803" cy="405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885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571500"/>
            <a:ext cx="10692580" cy="908319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Section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&lt;section&gt; element define section in document or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Normally we can use section tag for following purpose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Chapters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Introduction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News Item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web page could normally be split in sections for introduce content and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Suppose consider we want to design web page which display the information about or short introduction about java full stack and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493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624138" y="4887532"/>
            <a:ext cx="13276087" cy="469532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document type declaration known as doctype and it is first line of code of your HTML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doctype declaration help or instruct to web browser about version of HTML and using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doctype web page is parsed same way in all browser.</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document type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4.0.1 doctype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 PUBLIC "-//W3C//DTD HTML 4.01 Transitional//EN"  "http://www.w3.org/TR/html4/loose.dtd"&gt;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641344" y="3840617"/>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DOCTYPE ?</a:t>
            </a:r>
          </a:p>
        </p:txBody>
      </p:sp>
      <p:pic>
        <p:nvPicPr>
          <p:cNvPr id="1026" name="Picture 1">
            <a:extLst>
              <a:ext uri="{FF2B5EF4-FFF2-40B4-BE49-F238E27FC236}">
                <a16:creationId xmlns:a16="http://schemas.microsoft.com/office/drawing/2014/main" id="{E354C984-34D0-C1CE-F941-B08C8432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348" y="1070778"/>
            <a:ext cx="7765048" cy="255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9524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571500"/>
            <a:ext cx="11887200" cy="878670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JavaFullStack</a:t>
            </a:r>
            <a:r>
              <a:rPr lang="en-US" sz="2400" dirty="0">
                <a:effectLst/>
                <a:latin typeface="Calibri" panose="020F0502020204030204" pitchFamily="34" charset="0"/>
                <a:ea typeface="Calibri" panose="020F0502020204030204" pitchFamily="34" charset="0"/>
                <a:cs typeface="Times New Roman" panose="02020603050405020304" pitchFamily="18" charset="0"/>
              </a:rPr>
              <a: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 full stack web developer implements the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server-side logic, creates RESTful APIs,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handles data retrieval, manipulation, and storage.'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They ensure the security and scalability of the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data validation mechanisms.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.NET FULLSTACK&lt;/h1&gt;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 .NET full stack developer is a software engineer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who uses .NET technologies to create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from start to finish. They are responsible for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designing the website, writing the code,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ensuring that the website functions properly.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and database coding.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2770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71800" y="3459461"/>
            <a:ext cx="11887200"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&lt;article&gt;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Article tag normally use for display the following types of content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Forum post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Blog post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User comments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Product cards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Newspaper articles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article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D3C56EC2-D107-8EBA-1D85-C70E901D4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418477"/>
            <a:ext cx="9894887" cy="297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313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785257"/>
            <a:ext cx="118872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&lt;article&gt;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Google Chrome is a web browser developed by Google.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It was first released in 2008 for Microsoft Windows,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built with free software components from Apple WebKit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Mozilla Firefox.[16] Versions were later released for Linux,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macOS, iOS, and also for Android, where it is the default browser.[17] The browser is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as the platform for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&lt;/article&gt;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&lt;h1&gt;Introduction about .NET FULLSTACK&lt;/h1&gt;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 .NET full stack developer is a software engineer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who uses .NET technologies to create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from start to finish. They are responsible for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designing the website, writing the code,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ensuring that the website functions properly.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They also need to have a broad knowledge of web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&lt;/section&gt;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63845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84551" y="1485900"/>
            <a:ext cx="1188720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&lt;header&gt;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&lt;header&gt; element represents a container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fro</a:t>
            </a:r>
            <a:r>
              <a:rPr lang="en-US" sz="2400" dirty="0">
                <a:effectLst/>
                <a:latin typeface="Calibri" panose="020F0502020204030204" pitchFamily="34" charset="0"/>
                <a:ea typeface="Calibri" panose="020F0502020204030204" pitchFamily="34" charset="0"/>
                <a:cs typeface="Times New Roman" panose="02020603050405020304" pitchFamily="18" charset="0"/>
              </a:rPr>
              <a:t> introductory content or a set of navigational links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&lt;header&gt; element normally use for following purpose.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One or  more heading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Logo or icons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Authorship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&lt;footer&gt;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Footer element typically content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Authorship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Copyright information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Contact information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Sitemap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back to top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787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781185"/>
            <a:ext cx="11887200" cy="87867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HTML &lt;nav&gt;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&lt;nav&gt; tag normally is used for show the HTML element links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&lt;nav&gt;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=""&gt;Home&lt;/a&gt;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=""&gt;About&lt;/a&gt;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=""&gt;Services&lt;/a&gt;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&lt;/nav&gt;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1788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3009132" y="1181100"/>
            <a:ext cx="11887200" cy="88267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&lt;aside&gt;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&lt;aside&gt; element normally used for show the surrounding related content.</a:t>
            </a: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form elements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form is used for create controls using html for user input purpose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&lt;form&gt;: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is used for create UI and send form data as request to server or submit html form data as request to server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&lt;form name=”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formname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action=”</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method=”GET/POST”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enctype</a:t>
            </a:r>
            <a:r>
              <a:rPr lang="en-US" sz="2400" dirty="0">
                <a:effectLst/>
                <a:latin typeface="Calibri" panose="020F0502020204030204" pitchFamily="34" charset="0"/>
                <a:ea typeface="Calibri" panose="020F0502020204030204" pitchFamily="34" charset="0"/>
                <a:cs typeface="Times New Roman" panose="02020603050405020304" pitchFamily="18" charset="0"/>
              </a:rPr>
              <a:t>=”application/x-www-</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urlencoded</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multipart/form-data”&gt;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Attribute details of form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identity form when we use in JavaScript or when we submit form to server.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action: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decide where we want to send request to server page or we set here server page where we want to send form 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method : </a:t>
            </a:r>
            <a:r>
              <a:rPr lang="en-US" sz="2400" dirty="0">
                <a:effectLst/>
                <a:latin typeface="Calibri" panose="020F0502020204030204" pitchFamily="34" charset="0"/>
                <a:ea typeface="Calibri" panose="020F0502020204030204" pitchFamily="34" charset="0"/>
                <a:cs typeface="Times New Roman" panose="02020603050405020304" pitchFamily="18" charset="0"/>
              </a:rPr>
              <a:t>form submission technique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enctype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will discuss later.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1619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984551" y="681253"/>
            <a:ext cx="11887200" cy="1061386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&lt;input&gt;: this tag is used for create input control according to user choice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&lt;input  type=”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typename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controlname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value=”data in control” placeholder=”example description”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Attribute details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type: </a:t>
            </a:r>
            <a:r>
              <a:rPr lang="en-US" sz="2400" dirty="0">
                <a:effectLst/>
                <a:latin typeface="Calibri" panose="020F0502020204030204" pitchFamily="34" charset="0"/>
                <a:ea typeface="Calibri" panose="020F0502020204030204" pitchFamily="34" charset="0"/>
                <a:cs typeface="Times New Roman" panose="02020603050405020304" pitchFamily="18" charset="0"/>
              </a:rPr>
              <a:t>type attribute decide which kind input control we want to create.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type attribute has multiple values.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type=’text  | password  | checkbox  | radio  | button | submit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attribute is used for to access the html  control data in JavaScript code or at server side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value:</a:t>
            </a:r>
            <a:r>
              <a:rPr lang="en-US" sz="2400" dirty="0">
                <a:effectLst/>
                <a:latin typeface="Calibri" panose="020F0502020204030204" pitchFamily="34" charset="0"/>
                <a:ea typeface="Calibri" panose="020F0502020204030204" pitchFamily="34" charset="0"/>
                <a:cs typeface="Times New Roman" panose="02020603050405020304" pitchFamily="18" charset="0"/>
              </a:rPr>
              <a:t> value attribute is used for show the actual data present in control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placeholder:</a:t>
            </a:r>
            <a:r>
              <a:rPr lang="en-US" sz="2400" dirty="0">
                <a:effectLst/>
                <a:latin typeface="Calibri" panose="020F0502020204030204" pitchFamily="34" charset="0"/>
                <a:ea typeface="Calibri" panose="020F0502020204030204" pitchFamily="34" charset="0"/>
                <a:cs typeface="Times New Roman" panose="02020603050405020304" pitchFamily="18" charset="0"/>
              </a:rPr>
              <a:t> normally we provide here example to end how should data input in control.</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rows=’size’  cols=’size’&gt;: this tag help us to create multiline textbox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rows: </a:t>
            </a:r>
            <a:r>
              <a:rPr lang="en-US" sz="2400" dirty="0">
                <a:effectLst/>
                <a:latin typeface="Calibri" panose="020F0502020204030204" pitchFamily="34" charset="0"/>
                <a:ea typeface="Calibri" panose="020F0502020204030204" pitchFamily="34" charset="0"/>
                <a:cs typeface="Times New Roman" panose="02020603050405020304" pitchFamily="18" charset="0"/>
              </a:rPr>
              <a:t>is used for create decide the multiple line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a:t>
            </a:r>
            <a:r>
              <a:rPr lang="en-US" sz="2400" dirty="0">
                <a:effectLst/>
                <a:latin typeface="Calibri" panose="020F0502020204030204" pitchFamily="34" charset="0"/>
                <a:ea typeface="Calibri" panose="020F0502020204030204" pitchFamily="34" charset="0"/>
                <a:cs typeface="Times New Roman" panose="02020603050405020304" pitchFamily="18" charset="0"/>
              </a:rPr>
              <a:t>is used for decide the number of character in single row or width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textarea</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&lt;select&gt; &lt;option&gt;: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create the drop down list in HTML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Here select is used for create drop down and &lt;option&gt; is used for create element in drop down.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819400" y="2048454"/>
            <a:ext cx="11887200" cy="6190092"/>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&lt;label&gt; Tag:</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&lt;label&gt; tag in HTML is used to define a label for an &lt;input&gt; element, such as a text box, checkbox, or radio button.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(or for in HTML) in the &lt;label&gt; tag is used to associate the label with a specific input element.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 Provides a clickable area that activates or focuses the associated input element.</a:t>
            </a: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The value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US" sz="2400" dirty="0">
                <a:effectLst/>
                <a:latin typeface="Calibri" panose="020F0502020204030204" pitchFamily="34" charset="0"/>
                <a:ea typeface="Calibri" panose="020F0502020204030204" pitchFamily="34" charset="0"/>
                <a:cs typeface="Times New Roman" panose="02020603050405020304" pitchFamily="18" charset="0"/>
              </a:rPr>
              <a:t> should match the id of the input element to associate them.</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Example:</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&lt;label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htmlFor</a:t>
            </a:r>
            <a:r>
              <a:rPr lang="en-IN" sz="2400" dirty="0">
                <a:effectLst/>
                <a:latin typeface="Calibri" panose="020F0502020204030204" pitchFamily="34" charset="0"/>
                <a:ea typeface="Calibri" panose="020F0502020204030204" pitchFamily="34" charset="0"/>
                <a:cs typeface="Times New Roman" panose="02020603050405020304" pitchFamily="18" charset="0"/>
              </a:rPr>
              <a:t>="username"&gt;Username:&lt;/label&gt;</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&lt;input type="text" id="username" name="username"&gt;</a:t>
            </a:r>
          </a:p>
        </p:txBody>
      </p:sp>
    </p:spTree>
    <p:extLst>
      <p:ext uri="{BB962C8B-B14F-4D97-AF65-F5344CB8AC3E}">
        <p14:creationId xmlns:p14="http://schemas.microsoft.com/office/powerpoint/2010/main" val="2336235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75138" y="1333500"/>
            <a:ext cx="11887200" cy="88267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want to design registration page using name, email, contact, address, gender, qualification and documents as well as with register button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&lt;h1&gt;Registration form&lt;/h1&gt;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&lt;form&gt;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&lt;label&gt;NAME&lt;/label&gt;&lt;input type='text' name='name' value='' placeholder='ram'/&gt;&lt;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&lt;label&gt;EMAIL&lt;/label&gt;&lt;input type='text' name='email' value='' placeholder='ram@gmail.com'/&gt;&lt;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&lt;label&gt;CONTACT&lt;/label&gt;&lt;input type='text' name='contact' value='' placeholder='9175444433'/&gt;&lt;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57121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0C03AD-EAFE-5441-8D72-0DE731A7B50B}"/>
              </a:ext>
            </a:extLst>
          </p:cNvPr>
          <p:cNvSpPr txBox="1"/>
          <p:nvPr/>
        </p:nvSpPr>
        <p:spPr>
          <a:xfrm>
            <a:off x="2743200" y="952500"/>
            <a:ext cx="14576495" cy="878670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&lt;label&gt;Qualification&lt;/label&gt;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&lt;select&gt;&lt;option&gt;BE&lt;/option&gt;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&lt;option&gt;BTECH&lt;/option&gt;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&lt;option&gt;BCS&lt;/option&gt;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&lt;option&gt;MCA&lt;/option&gt;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&lt;/select&gt;&lt;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radiogroup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&lt;label&gt;Male&lt;/label&gt;&lt;input type='radio' name='m' value='Male'/&gt;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;&lt;label&gt;Female&lt;/label&gt;&lt;input type='radio' name='m' value='Female'/&gt;&lt;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radiogroup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&lt;h3&gt;Documents&lt;/h3&gt;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&lt;label&gt;TC&lt;/label&gt;&lt;input type='checkbox' name='t' value='TC'/&gt;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;&lt;label&gt;Domicile&lt;/label&gt;&lt;input type='checkbox' name='d' value='Domicile'/&gt;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&lt;input type='submit' name='s' value='Register'/&gt;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&lt;/form&gt;&lt;/center&gt;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38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505956" y="2267592"/>
            <a:ext cx="13276087" cy="388587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root tag of HTML or we can say it is container tag in HTML and it is parent of all tags in HTML page except DOCTYPE.</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&lt;head&gt;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head tag is container tag or parent tag of Meta data tag and it is child of HTML tag and meta data tag not visible on web page but help us to internally define the title of the page , charset of the page as well as script or style within page or website author details and indirectly it help us to search engine optimization purpose as well as it is used for manage the view port of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93803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DBEF174-134F-90D1-9442-2C03A5A33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664" y="0"/>
            <a:ext cx="7772400" cy="402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8F64B11-5A3C-71A7-8FAD-35135F21EFE0}"/>
              </a:ext>
            </a:extLst>
          </p:cNvPr>
          <p:cNvSpPr txBox="1"/>
          <p:nvPr/>
        </p:nvSpPr>
        <p:spPr>
          <a:xfrm>
            <a:off x="2750574" y="3571269"/>
            <a:ext cx="10692580"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&lt;pre&gt;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&lt;pre&gt;int a=100;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 b=200;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 c=</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printf</a:t>
            </a:r>
            <a:r>
              <a:rPr lang="en-US" sz="2400" dirty="0">
                <a:effectLst/>
                <a:latin typeface="Calibri" panose="020F0502020204030204" pitchFamily="34" charset="0"/>
                <a:ea typeface="Calibri" panose="020F0502020204030204" pitchFamily="34" charset="0"/>
                <a:cs typeface="Times New Roman" panose="02020603050405020304" pitchFamily="18" charset="0"/>
              </a:rPr>
              <a:t>("Addition is %d\</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1515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1683914" y="-2126536"/>
            <a:ext cx="3813100" cy="4033086"/>
          </a:xfrm>
          <a:prstGeom prst="rect">
            <a:avLst/>
          </a:prstGeom>
        </p:spPr>
        <p:txBody>
          <a:bodyPr lIns="50800" tIns="50800" rIns="50800" bIns="50800" rtlCol="0" anchor="ctr"/>
          <a:lstStyle/>
          <a:p>
            <a:pPr algn="ctr">
              <a:lnSpc>
                <a:spcPts val="2659"/>
              </a:lnSpc>
              <a:spcBef>
                <a:spcPct val="0"/>
              </a:spcBef>
            </a:pPr>
            <a:endParaRPr/>
          </a:p>
        </p:txBody>
      </p:sp>
      <p:sp>
        <p:nvSpPr>
          <p:cNvPr id="10" name="TextBox 9">
            <a:extLst>
              <a:ext uri="{FF2B5EF4-FFF2-40B4-BE49-F238E27FC236}">
                <a16:creationId xmlns:a16="http://schemas.microsoft.com/office/drawing/2014/main" id="{C8F64B11-5A3C-71A7-8FAD-35135F21EFE0}"/>
              </a:ext>
            </a:extLst>
          </p:cNvPr>
          <p:cNvSpPr txBox="1"/>
          <p:nvPr/>
        </p:nvSpPr>
        <p:spPr>
          <a:xfrm>
            <a:off x="2569159" y="3507516"/>
            <a:ext cx="10692580" cy="576536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used for define the keyboard input mean we can use this tag input show the standard keyboard inputs and browser by default show the content in monospace font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section tag&lt;/title&gt;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&lt;h1&gt;for save window use shortcut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ctrl+s</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kbd</a:t>
            </a:r>
            <a:r>
              <a:rPr lang="en-US" sz="2400" dirty="0">
                <a:effectLst/>
                <a:latin typeface="Calibri" panose="020F0502020204030204" pitchFamily="34" charset="0"/>
                <a:ea typeface="Calibri" panose="020F0502020204030204" pitchFamily="34" charset="0"/>
                <a:cs typeface="Times New Roman" panose="02020603050405020304" pitchFamily="18" charset="0"/>
              </a:rPr>
              <a:t>&gt;&lt;/h1&gt;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F6EE3B9D-97A5-D0DF-A700-293DFFFC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126" y="342900"/>
            <a:ext cx="8443301"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387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31BE2C4-392C-E348-779C-B736AD69F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469" y="685800"/>
            <a:ext cx="94447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6A10ECCB-9AEC-1F51-97D9-15E19F234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72" y="4307964"/>
            <a:ext cx="8434405" cy="426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5116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300383-D4C0-7113-278B-97C693DA6735}"/>
              </a:ext>
            </a:extLst>
          </p:cNvPr>
          <p:cNvSpPr txBox="1"/>
          <p:nvPr/>
        </p:nvSpPr>
        <p:spPr>
          <a:xfrm>
            <a:off x="2816925" y="1113264"/>
            <a:ext cx="11734800" cy="857023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new 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New semantic elements: </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HTML5 introduced new semantics element like as &lt;header&gt;,&lt;footer&gt; and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&lt;section&gt;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Form 2.0: </a:t>
            </a:r>
            <a:r>
              <a:rPr lang="en-US" sz="2400" dirty="0">
                <a:effectLst/>
                <a:latin typeface="Calibri" panose="020F0502020204030204" pitchFamily="34" charset="0"/>
                <a:ea typeface="Calibri" panose="020F0502020204030204" pitchFamily="34" charset="0"/>
                <a:cs typeface="Times New Roman" panose="02020603050405020304" pitchFamily="18" charset="0"/>
              </a:rPr>
              <a:t>Improvements to HTML web forms where new attributes have been introduced for &lt;input&gt;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Persistent local storage: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can store data in application temporary without using third party plugging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Canvas:</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helping us to draw two dimensional surface on web page using JavaScript.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5.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audio&amp;video</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direct embed audio or video on your web pages without using third party plugins.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6. Geolocation: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Now visitor can choose and share their physical location with your web application.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7. Drag and Drop: </a:t>
            </a:r>
            <a:r>
              <a:rPr lang="en-US" sz="2400" dirty="0">
                <a:effectLst/>
                <a:latin typeface="Calibri" panose="020F0502020204030204" pitchFamily="34" charset="0"/>
                <a:ea typeface="Calibri" panose="020F0502020204030204" pitchFamily="34" charset="0"/>
                <a:cs typeface="Times New Roman" panose="02020603050405020304" pitchFamily="18" charset="0"/>
              </a:rPr>
              <a:t>drag and drop the items from one location to another location on the same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8. Easy Doctype writing:</a:t>
            </a:r>
            <a:r>
              <a:rPr lang="en-US" sz="2400" dirty="0">
                <a:effectLst/>
                <a:latin typeface="Calibri" panose="020F0502020204030204" pitchFamily="34" charset="0"/>
                <a:ea typeface="Calibri" panose="020F0502020204030204" pitchFamily="34" charset="0"/>
                <a:cs typeface="Times New Roman" panose="02020603050405020304" pitchFamily="18" charset="0"/>
              </a:rPr>
              <a:t> &lt;!DOCTYPE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HTML5 remove some element from previous version and add new element as replacement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0261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5CD31D-7C37-27C5-179F-0DF5A0714B91}"/>
              </a:ext>
            </a:extLst>
          </p:cNvPr>
          <p:cNvGraphicFramePr>
            <a:graphicFrameLocks noGrp="1"/>
          </p:cNvGraphicFramePr>
          <p:nvPr>
            <p:extLst>
              <p:ext uri="{D42A27DB-BD31-4B8C-83A1-F6EECF244321}">
                <p14:modId xmlns:p14="http://schemas.microsoft.com/office/powerpoint/2010/main" val="2632572524"/>
              </p:ext>
            </p:extLst>
          </p:nvPr>
        </p:nvGraphicFramePr>
        <p:xfrm>
          <a:off x="2574845" y="1714500"/>
          <a:ext cx="7840980" cy="2771461"/>
        </p:xfrm>
        <a:graphic>
          <a:graphicData uri="http://schemas.openxmlformats.org/drawingml/2006/table">
            <a:tbl>
              <a:tblPr firstRow="1" firstCol="1" bandRow="1">
                <a:tableStyleId>{5C22544A-7EE6-4342-B048-85BDC9FD1C3A}</a:tableStyleId>
              </a:tblPr>
              <a:tblGrid>
                <a:gridCol w="3920490">
                  <a:extLst>
                    <a:ext uri="{9D8B030D-6E8A-4147-A177-3AD203B41FA5}">
                      <a16:colId xmlns:a16="http://schemas.microsoft.com/office/drawing/2014/main" val="649087893"/>
                    </a:ext>
                  </a:extLst>
                </a:gridCol>
                <a:gridCol w="3920490">
                  <a:extLst>
                    <a:ext uri="{9D8B030D-6E8A-4147-A177-3AD203B41FA5}">
                      <a16:colId xmlns:a16="http://schemas.microsoft.com/office/drawing/2014/main" val="3291571943"/>
                    </a:ext>
                  </a:extLst>
                </a:gridCol>
              </a:tblGrid>
              <a:tr h="382501">
                <a:tc>
                  <a:txBody>
                    <a:bodyPr/>
                    <a:lstStyle/>
                    <a:p>
                      <a:pPr>
                        <a:lnSpc>
                          <a:spcPct val="115000"/>
                        </a:lnSpc>
                        <a:spcAft>
                          <a:spcPts val="1000"/>
                        </a:spcAft>
                      </a:pPr>
                      <a:r>
                        <a:rPr lang="en-US" sz="2400">
                          <a:effectLst/>
                        </a:rPr>
                        <a:t>Removed element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Use instead elements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8451555"/>
                  </a:ext>
                </a:extLst>
              </a:tr>
              <a:tr h="382501">
                <a:tc>
                  <a:txBody>
                    <a:bodyPr/>
                    <a:lstStyle/>
                    <a:p>
                      <a:pPr>
                        <a:lnSpc>
                          <a:spcPct val="115000"/>
                        </a:lnSpc>
                        <a:spcAft>
                          <a:spcPts val="1000"/>
                        </a:spcAft>
                      </a:pPr>
                      <a:r>
                        <a:rPr lang="en-US" sz="2400">
                          <a:effectLst/>
                        </a:rPr>
                        <a:t>&lt;acronym&gt;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&lt;abbr&gt;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8611478"/>
                  </a:ext>
                </a:extLst>
              </a:tr>
              <a:tr h="382501">
                <a:tc>
                  <a:txBody>
                    <a:bodyPr/>
                    <a:lstStyle/>
                    <a:p>
                      <a:pPr>
                        <a:lnSpc>
                          <a:spcPct val="115000"/>
                        </a:lnSpc>
                        <a:spcAft>
                          <a:spcPts val="1000"/>
                        </a:spcAft>
                      </a:pPr>
                      <a:r>
                        <a:rPr lang="en-US" sz="2400">
                          <a:effectLst/>
                        </a:rPr>
                        <a:t>&lt;applet&gt;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&lt;object&gt;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1054083"/>
                  </a:ext>
                </a:extLst>
              </a:tr>
              <a:tr h="382501">
                <a:tc>
                  <a:txBody>
                    <a:bodyPr/>
                    <a:lstStyle/>
                    <a:p>
                      <a:pPr>
                        <a:lnSpc>
                          <a:spcPct val="115000"/>
                        </a:lnSpc>
                        <a:spcAft>
                          <a:spcPts val="1000"/>
                        </a:spcAft>
                      </a:pPr>
                      <a:r>
                        <a:rPr lang="en-US" sz="2400">
                          <a:effectLst/>
                        </a:rPr>
                        <a:t>&lt;basefont&gt;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CSS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11924"/>
                  </a:ext>
                </a:extLst>
              </a:tr>
              <a:tr h="382501">
                <a:tc>
                  <a:txBody>
                    <a:bodyPr/>
                    <a:lstStyle/>
                    <a:p>
                      <a:pPr>
                        <a:lnSpc>
                          <a:spcPct val="115000"/>
                        </a:lnSpc>
                        <a:spcAft>
                          <a:spcPts val="1000"/>
                        </a:spcAft>
                      </a:pPr>
                      <a:r>
                        <a:rPr lang="en-US" sz="2400">
                          <a:effectLst/>
                        </a:rPr>
                        <a:t>&lt;big&gt;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CSS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2975799"/>
                  </a:ext>
                </a:extLst>
              </a:tr>
              <a:tr h="382501">
                <a:tc>
                  <a:txBody>
                    <a:bodyPr/>
                    <a:lstStyle/>
                    <a:p>
                      <a:pPr>
                        <a:lnSpc>
                          <a:spcPct val="115000"/>
                        </a:lnSpc>
                        <a:spcAft>
                          <a:spcPts val="1000"/>
                        </a:spcAft>
                      </a:pPr>
                      <a:r>
                        <a:rPr lang="en-US" sz="2400">
                          <a:effectLst/>
                        </a:rPr>
                        <a:t>&lt;dir&gt;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&lt;ul&gt;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4085309"/>
                  </a:ext>
                </a:extLst>
              </a:tr>
              <a:tr h="382501">
                <a:tc>
                  <a:txBody>
                    <a:bodyPr/>
                    <a:lstStyle/>
                    <a:p>
                      <a:pPr>
                        <a:lnSpc>
                          <a:spcPct val="115000"/>
                        </a:lnSpc>
                        <a:spcAft>
                          <a:spcPts val="1000"/>
                        </a:spcAft>
                      </a:pPr>
                      <a:r>
                        <a:rPr lang="en-US" sz="2400">
                          <a:effectLst/>
                        </a:rPr>
                        <a:t>&lt;strike&gt;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7436430"/>
                  </a:ext>
                </a:extLst>
              </a:tr>
            </a:tbl>
          </a:graphicData>
        </a:graphic>
      </p:graphicFrame>
      <p:sp>
        <p:nvSpPr>
          <p:cNvPr id="11" name="TextBox 10">
            <a:extLst>
              <a:ext uri="{FF2B5EF4-FFF2-40B4-BE49-F238E27FC236}">
                <a16:creationId xmlns:a16="http://schemas.microsoft.com/office/drawing/2014/main" id="{00787C87-9D75-EED7-3BE9-5FAF60C80471}"/>
              </a:ext>
            </a:extLst>
          </p:cNvPr>
          <p:cNvSpPr txBox="1"/>
          <p:nvPr/>
        </p:nvSpPr>
        <p:spPr>
          <a:xfrm>
            <a:off x="2604033" y="5143500"/>
            <a:ext cx="10692580" cy="410644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New element added in HTML5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1.&lt;article&gt;   2. &lt;aside&gt;  3.&lt;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  4.&lt;figure&gt;  5. &lt;header&gt;   6. &lt;footer&gt;  7. &lt;main&gt;   8. &lt;mark&gt;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9. nav    10. &lt;section&gt;   11.  &lt;time&gt;   12.  &lt;summary&gt;  13.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bdi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14.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15.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16.  &lt;progress&gt;   17. &lt;keygen&gt;    18.  &lt;canvas&gt;  19. &lt;audio&gt;  20 &lt;video&gt; 21. &lt;embed&gt;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22. &lt;source&gt; 23. &lt;details&gt;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38451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0787C87-9D75-EED7-3BE9-5FAF60C80471}"/>
              </a:ext>
            </a:extLst>
          </p:cNvPr>
          <p:cNvSpPr txBox="1"/>
          <p:nvPr/>
        </p:nvSpPr>
        <p:spPr>
          <a:xfrm>
            <a:off x="2895600" y="2095500"/>
            <a:ext cx="11049000" cy="64465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Now we want to discuss about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and &lt;figure&gt; tab of HTML5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&lt;figure&gt; this tag is used for mark up photo on web page or on document 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 element or tag define photo for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with image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5499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569159" y="1516861"/>
            <a:ext cx="10692580" cy="2704010"/>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&gt;This is the banner image&lt;/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width="80%" height="500px" alt="image not found"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338" name="Picture 2">
            <a:extLst>
              <a:ext uri="{FF2B5EF4-FFF2-40B4-BE49-F238E27FC236}">
                <a16:creationId xmlns:a16="http://schemas.microsoft.com/office/drawing/2014/main" id="{D0173B22-9E28-6352-B224-D26F2A794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459068"/>
            <a:ext cx="7239000" cy="377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7738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971800" y="506619"/>
            <a:ext cx="10692580" cy="976440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a:latin typeface="Calibri" panose="020F0502020204030204" pitchFamily="34" charset="0"/>
                <a:ea typeface="Calibri" panose="020F0502020204030204" pitchFamily="34" charset="0"/>
                <a:cs typeface="Times New Roman" panose="02020603050405020304" pitchFamily="18" charset="0"/>
              </a:rPr>
              <a:t>details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is used for specify the details that user can open and close on demand.</a:t>
            </a:r>
            <a:endParaRPr lang="en-IN" sz="2400" dirty="0"/>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&lt;details&gt;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&lt;summary&gt;JAVA FULL STACK COURSE DETAIL&lt;/summary&gt;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Develop Dynamic Web Applications with Java.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Master Java programming, Angular for responsive front-end web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development, and Spring and Spring Boot for robust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back-end systems, culminating in a comprehensive skillset to build,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integrate, and deploy cloud-ready web applications.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&lt;/details&gt;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272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977177" y="1191953"/>
            <a:ext cx="1069258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 Before open :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a:extLst>
              <a:ext uri="{FF2B5EF4-FFF2-40B4-BE49-F238E27FC236}">
                <a16:creationId xmlns:a16="http://schemas.microsoft.com/office/drawing/2014/main" id="{01D5D335-15D6-8BD7-9BD2-624B87C93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047" y="1906550"/>
            <a:ext cx="8756371" cy="164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F13C5FC-79B9-569F-0F35-22B0799090D0}"/>
              </a:ext>
            </a:extLst>
          </p:cNvPr>
          <p:cNvSpPr txBox="1"/>
          <p:nvPr/>
        </p:nvSpPr>
        <p:spPr>
          <a:xfrm>
            <a:off x="2969803" y="3847147"/>
            <a:ext cx="1069258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After open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3" name="Picture 3">
            <a:extLst>
              <a:ext uri="{FF2B5EF4-FFF2-40B4-BE49-F238E27FC236}">
                <a16:creationId xmlns:a16="http://schemas.microsoft.com/office/drawing/2014/main" id="{25E25BB6-AF89-6BA6-37B3-E0BD5942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803" y="4550247"/>
            <a:ext cx="7019697" cy="2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481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2977177" y="1191953"/>
            <a:ext cx="10692580" cy="878670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Data list tag is used for show the drop down with search option it is called as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&lt;label for="browser"&gt;Choose your browser from the list:&lt;/label&gt;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&lt;input list="browsers" name="browser" id="browser"&gt;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 id="browsers"&gt;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value="JAVA"&gt;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value="PYTHON"&gt;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value="MERN"&gt;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value=".NET"&gt;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&lt;option value="TESTING"&gt;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datalist</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38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505956" y="2267592"/>
            <a:ext cx="13276087" cy="2058705"/>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Title: title tag help us to set the title of the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&lt;title&gt;title of page here&lt;/title&gt;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A0137A33-E911-B8E7-CD6E-98DBACA6498F}"/>
              </a:ext>
            </a:extLst>
          </p:cNvPr>
          <p:cNvSpPr txBox="1"/>
          <p:nvPr/>
        </p:nvSpPr>
        <p:spPr>
          <a:xfrm>
            <a:off x="2324854" y="847834"/>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Types of </a:t>
            </a:r>
            <a:r>
              <a:rPr lang="en-US" sz="3600" dirty="0" err="1">
                <a:solidFill>
                  <a:srgbClr val="051D40"/>
                </a:solidFill>
                <a:latin typeface="Open Sans Extra Bold"/>
                <a:ea typeface="Open Sans Extra Bold"/>
                <a:cs typeface="Open Sans Extra Bold"/>
                <a:sym typeface="Open Sans Extra Bold"/>
              </a:rPr>
              <a:t>MetaData</a:t>
            </a:r>
            <a:r>
              <a:rPr lang="en-US" sz="3600" dirty="0">
                <a:solidFill>
                  <a:srgbClr val="051D40"/>
                </a:solidFill>
                <a:latin typeface="Open Sans Extra Bold"/>
                <a:ea typeface="Open Sans Extra Bold"/>
                <a:cs typeface="Open Sans Extra Bold"/>
                <a:sym typeface="Open Sans Extra Bold"/>
              </a:rPr>
              <a:t> tag ?</a:t>
            </a:r>
          </a:p>
        </p:txBody>
      </p:sp>
      <p:pic>
        <p:nvPicPr>
          <p:cNvPr id="2053" name="Picture 5">
            <a:extLst>
              <a:ext uri="{FF2B5EF4-FFF2-40B4-BE49-F238E27FC236}">
                <a16:creationId xmlns:a16="http://schemas.microsoft.com/office/drawing/2014/main" id="{4B159FD8-B1BF-6367-8351-9D7E28213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956" y="4406407"/>
            <a:ext cx="9786113" cy="408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880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865ECF-EE1A-9CF2-B8EE-CC48B10E88C1}"/>
              </a:ext>
            </a:extLst>
          </p:cNvPr>
          <p:cNvSpPr txBox="1"/>
          <p:nvPr/>
        </p:nvSpPr>
        <p:spPr>
          <a:xfrm>
            <a:off x="3048000" y="4972175"/>
            <a:ext cx="10692580" cy="267355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&lt;audio&gt;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It is used for embed the audio on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&lt;audio controls&gt;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=”filename”  type=”audio/type”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&lt;/audio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66E5ADD4-499C-0DCB-AA0E-37EE293AD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86712"/>
            <a:ext cx="7772400" cy="428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580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31569-EE49-A20F-D111-7255D64FB2B5}"/>
              </a:ext>
            </a:extLst>
          </p:cNvPr>
          <p:cNvSpPr txBox="1"/>
          <p:nvPr/>
        </p:nvSpPr>
        <p:spPr>
          <a:xfrm>
            <a:off x="3009132" y="870199"/>
            <a:ext cx="10692580" cy="6021841"/>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&lt;audio controls muted&gt;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&lt;source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="abc.mp3" type="audio/mpeg"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&lt;/audio&gt;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410" name="Picture 2">
            <a:extLst>
              <a:ext uri="{FF2B5EF4-FFF2-40B4-BE49-F238E27FC236}">
                <a16:creationId xmlns:a16="http://schemas.microsoft.com/office/drawing/2014/main" id="{C2C9FAC5-331F-09C7-246B-B43EB57F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7048500"/>
            <a:ext cx="7358584"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015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31569-EE49-A20F-D111-7255D64FB2B5}"/>
              </a:ext>
            </a:extLst>
          </p:cNvPr>
          <p:cNvSpPr txBox="1"/>
          <p:nvPr/>
        </p:nvSpPr>
        <p:spPr>
          <a:xfrm>
            <a:off x="3009132" y="870199"/>
            <a:ext cx="10692580" cy="546886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&lt;video&gt;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 It is used to render a  video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&lt;title&gt;demo example of figure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figcaption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&lt;video controls muted&gt;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&lt;source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="abc.mp4" type="video/mp4"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&lt;/video&gt;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434" name="Picture 2">
            <a:extLst>
              <a:ext uri="{FF2B5EF4-FFF2-40B4-BE49-F238E27FC236}">
                <a16:creationId xmlns:a16="http://schemas.microsoft.com/office/drawing/2014/main" id="{E1680E5E-D173-5870-5925-B65C35B13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506" y="6515100"/>
            <a:ext cx="7472244" cy="25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2941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id="10" name="TextBox 10"/>
          <p:cNvSpPr txBox="1"/>
          <p:nvPr/>
        </p:nvSpPr>
        <p:spPr>
          <a:xfrm>
            <a:off x="2971800" y="4720109"/>
            <a:ext cx="3747646" cy="515647"/>
          </a:xfrm>
          <a:prstGeom prst="rect">
            <a:avLst/>
          </a:prstGeom>
        </p:spPr>
        <p:txBody>
          <a:bodyPr lIns="0" tIns="0" rIns="0" bIns="0" rtlCol="0" anchor="t">
            <a:spAutoFit/>
          </a:bodyPr>
          <a:lstStyle/>
          <a:p>
            <a:pPr marL="0" lvl="1" indent="0" algn="l">
              <a:lnSpc>
                <a:spcPts val="4050"/>
              </a:lnSpc>
              <a:spcBef>
                <a:spcPct val="0"/>
              </a:spcBef>
            </a:pPr>
            <a:r>
              <a:rPr lang="en-US" sz="2893" spc="-57" dirty="0">
                <a:solidFill>
                  <a:srgbClr val="145DA0"/>
                </a:solidFill>
                <a:latin typeface="Poppins Bold"/>
                <a:ea typeface="Poppins Bold"/>
                <a:cs typeface="Poppins Bold"/>
                <a:sym typeface="Poppins Bold"/>
              </a:rPr>
              <a:t>Adinath Giri</a:t>
            </a:r>
          </a:p>
        </p:txBody>
      </p:sp>
      <p:sp>
        <p:nvSpPr>
          <p:cNvPr id="11" name="TextBox 11"/>
          <p:cNvSpPr txBox="1"/>
          <p:nvPr/>
        </p:nvSpPr>
        <p:spPr>
          <a:xfrm>
            <a:off x="2971800" y="5453404"/>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dirty="0">
                <a:solidFill>
                  <a:srgbClr val="145DA0"/>
                </a:solidFill>
                <a:latin typeface="Poppins"/>
                <a:ea typeface="Poppins"/>
                <a:cs typeface="Poppins"/>
                <a:sym typeface="Poppins"/>
              </a:rPr>
              <a:t>CEO &amp; Founder</a:t>
            </a:r>
          </a:p>
        </p:txBody>
      </p:sp>
      <p:sp>
        <p:nvSpPr>
          <p:cNvPr id="12" name="TextBox 12"/>
          <p:cNvSpPr txBox="1"/>
          <p:nvPr/>
        </p:nvSpPr>
        <p:spPr>
          <a:xfrm>
            <a:off x="2983015" y="6407001"/>
            <a:ext cx="3788059" cy="305468"/>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ea typeface="Poppins"/>
                <a:cs typeface="Poppins"/>
                <a:sym typeface="Poppins"/>
              </a:rPr>
              <a:t>https://techhubindia.org/</a:t>
            </a:r>
          </a:p>
        </p:txBody>
      </p:sp>
      <p:sp>
        <p:nvSpPr>
          <p:cNvPr id="14" name="TextBox 14"/>
          <p:cNvSpPr txBox="1"/>
          <p:nvPr/>
        </p:nvSpPr>
        <p:spPr>
          <a:xfrm>
            <a:off x="2971800" y="5952843"/>
            <a:ext cx="3559508" cy="305468"/>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ea typeface="Poppins"/>
                <a:cs typeface="Poppins"/>
                <a:sym typeface="Poppins"/>
              </a:rPr>
              <a:t>+91-9175444433</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2285508" y="1668246"/>
            <a:ext cx="5563635" cy="364972"/>
          </a:xfrm>
          <a:prstGeom prst="rect">
            <a:avLst/>
          </a:prstGeom>
        </p:spPr>
        <p:txBody>
          <a:bodyPr wrap="square" lIns="0" tIns="0" rIns="0" bIns="0" rtlCol="0" anchor="t">
            <a:spAutoFit/>
          </a:bodyPr>
          <a:lstStyle/>
          <a:p>
            <a:pPr algn="ctr">
              <a:lnSpc>
                <a:spcPts val="2567"/>
              </a:lnSpc>
              <a:spcBef>
                <a:spcPct val="0"/>
              </a:spcBef>
            </a:pPr>
            <a:r>
              <a:rPr lang="en-US" sz="3200" spc="-36" dirty="0">
                <a:solidFill>
                  <a:srgbClr val="145DA0"/>
                </a:solidFill>
                <a:latin typeface="Poppins Bold"/>
                <a:ea typeface="Poppins Bold"/>
                <a:cs typeface="Poppins Bold"/>
                <a:sym typeface="Poppins Bold"/>
              </a:rPr>
              <a:t>Giri’s Tech Hub Pvt Ltd.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14438" y="1308782"/>
            <a:ext cx="13276087" cy="368716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style:  this tag help us to write the internal CSS in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//CSS logics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D9E667-6FED-2B97-1810-8D8692851671}"/>
              </a:ext>
            </a:extLst>
          </p:cNvPr>
          <p:cNvSpPr txBox="1"/>
          <p:nvPr/>
        </p:nvSpPr>
        <p:spPr>
          <a:xfrm>
            <a:off x="2129187" y="5143500"/>
            <a:ext cx="13509100" cy="524829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script: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write the internal JavaScript in HTML or it may help us to use external JS in web page.</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internal JS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&lt;script type='text/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internal JS code here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&lt;/script&gt;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12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1714500"/>
            <a:ext cx="13276087" cy="720370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base : </a:t>
            </a:r>
            <a:r>
              <a:rPr lang="en-US" sz="2400" dirty="0">
                <a:effectLst/>
                <a:latin typeface="Calibri" panose="020F0502020204030204" pitchFamily="34" charset="0"/>
                <a:ea typeface="Calibri" panose="020F0502020204030204" pitchFamily="34" charset="0"/>
                <a:cs typeface="Times New Roman" panose="02020603050405020304" pitchFamily="18" charset="0"/>
              </a:rPr>
              <a:t>base tag is used for specify the URL or target page of URL if we think about base tag it must have href attribute or target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there can be only one base attribute in document.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&lt;base href="https://www.techhubindia.org" target="_blank"/&gt;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5. link: link tag help us to add external CSS in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&lt;link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rel</a:t>
            </a:r>
            <a:r>
              <a:rPr lang="en-US" sz="2400" dirty="0">
                <a:effectLst/>
                <a:latin typeface="Calibri" panose="020F0502020204030204" pitchFamily="34" charset="0"/>
                <a:ea typeface="Calibri" panose="020F0502020204030204" pitchFamily="34" charset="0"/>
                <a:cs typeface="Times New Roman" panose="02020603050405020304" pitchFamily="18" charset="0"/>
              </a:rPr>
              <a:t>="stylesheet" href="filename.css" /&gt;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6. meta :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write meta data about document page or in depth information about document page it must be present in head section or head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Normally we use meta tag for specify document description, author of document and relevant content of document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it is not visible on web page but it machine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parsable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It is help in search engine optimization or SEO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525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1333500"/>
            <a:ext cx="13276087" cy="911909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and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name="description" content="HTML second lecture"/&gt;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name="keywords" content="HTML CSS JS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FullStack</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name="author" content="2024 batches"/&gt;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&lt;meta name="viewport" content="device-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width,initial</a:t>
            </a:r>
            <a:r>
              <a:rPr lang="en-US" sz="2400" dirty="0">
                <a:effectLst/>
                <a:latin typeface="Calibri" panose="020F0502020204030204" pitchFamily="34" charset="0"/>
                <a:ea typeface="Calibri" panose="020F0502020204030204" pitchFamily="34" charset="0"/>
                <a:cs typeface="Times New Roman" panose="02020603050405020304" pitchFamily="18" charset="0"/>
              </a:rPr>
              <a:t>-scale='1.0'"/&gt;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7.noscript: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is used with browser those not support to script tag or disable the script by users.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noscript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&lt;body&gt;: </a:t>
            </a:r>
            <a:r>
              <a:rPr lang="en-US" sz="2400" dirty="0">
                <a:effectLst/>
                <a:latin typeface="Calibri" panose="020F0502020204030204" pitchFamily="34" charset="0"/>
                <a:ea typeface="Calibri" panose="020F0502020204030204" pitchFamily="34" charset="0"/>
                <a:cs typeface="Times New Roman" panose="02020603050405020304" pitchFamily="18" charset="0"/>
              </a:rPr>
              <a:t>body tag is used for display the actual layout or manage the actual layout of web page and provide container area to display the content of web page by using different tags provided by HTML to us.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head,body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 knows as structure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00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29186" y="800100"/>
            <a:ext cx="13276087" cy="92473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Heading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heading tag help us to display the titles or sub tiles on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are six types of heading tags h1,h2,h3,h4,h5,h6</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&lt;h1&gt;text&lt;/h1&gt; or &lt;h2&gt;text&lt;/h2&gt;……&lt;h6&gt;text&lt;/h6&gt;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h1 is biggest in all , h2 is less smaller than h1 and so on.</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&lt;h1&gt;Good Morning&lt;/h1&gt;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&lt;h2&gt;Good Morning&lt;/h2&gt;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&lt;h3&gt;Good Morning&lt;/h3&gt;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&lt;h4&gt;Good Morning&lt;/h4&gt;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&lt;h5&gt;Good Morning&lt;/h5&gt;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&lt;h6&gt;Good Morning&lt;/h6&gt;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r>
              <a:rPr lang="en-IN" sz="2400" dirty="0">
                <a:latin typeface="Calibri" panose="020F0502020204030204" pitchFamily="34" charset="0"/>
                <a:ea typeface="Calibri" panose="020F0502020204030204" pitchFamily="34" charset="0"/>
                <a:cs typeface="Times New Roman" panose="02020603050405020304" pitchFamily="18" charset="0"/>
              </a:rPr>
              <a:t> &lt;</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661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7C06E88-14A7-9657-C577-57A7921C6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515015"/>
            <a:ext cx="7019697" cy="531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F7F53098-2C33-ECA0-84A5-F175AF937F7C}"/>
              </a:ext>
            </a:extLst>
          </p:cNvPr>
          <p:cNvGraphicFramePr>
            <a:graphicFrameLocks noGrp="1"/>
          </p:cNvGraphicFramePr>
          <p:nvPr>
            <p:extLst>
              <p:ext uri="{D42A27DB-BD31-4B8C-83A1-F6EECF244321}">
                <p14:modId xmlns:p14="http://schemas.microsoft.com/office/powerpoint/2010/main" val="1265689784"/>
              </p:ext>
            </p:extLst>
          </p:nvPr>
        </p:nvGraphicFramePr>
        <p:xfrm>
          <a:off x="3009132" y="5295640"/>
          <a:ext cx="10308042" cy="4455451"/>
        </p:xfrm>
        <a:graphic>
          <a:graphicData uri="http://schemas.openxmlformats.org/drawingml/2006/table">
            <a:tbl>
              <a:tblPr firstRow="1" firstCol="1" bandRow="1">
                <a:tableStyleId>{5C22544A-7EE6-4342-B048-85BDC9FD1C3A}</a:tableStyleId>
              </a:tblPr>
              <a:tblGrid>
                <a:gridCol w="5154021">
                  <a:extLst>
                    <a:ext uri="{9D8B030D-6E8A-4147-A177-3AD203B41FA5}">
                      <a16:colId xmlns:a16="http://schemas.microsoft.com/office/drawing/2014/main" val="3725749105"/>
                    </a:ext>
                  </a:extLst>
                </a:gridCol>
                <a:gridCol w="5154021">
                  <a:extLst>
                    <a:ext uri="{9D8B030D-6E8A-4147-A177-3AD203B41FA5}">
                      <a16:colId xmlns:a16="http://schemas.microsoft.com/office/drawing/2014/main" val="4186792334"/>
                    </a:ext>
                  </a:extLst>
                </a:gridCol>
              </a:tblGrid>
              <a:tr h="508493">
                <a:tc>
                  <a:txBody>
                    <a:bodyPr/>
                    <a:lstStyle/>
                    <a:p>
                      <a:pPr>
                        <a:lnSpc>
                          <a:spcPct val="115000"/>
                        </a:lnSpc>
                        <a:spcAft>
                          <a:spcPts val="1000"/>
                        </a:spcAft>
                      </a:pPr>
                      <a:r>
                        <a:rPr lang="en-US" sz="2400" dirty="0">
                          <a:effectLst/>
                        </a:rPr>
                        <a:t>Heading 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Default font size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1033891"/>
                  </a:ext>
                </a:extLst>
              </a:tr>
              <a:tr h="1404493">
                <a:tc>
                  <a:txBody>
                    <a:bodyPr/>
                    <a:lstStyle/>
                    <a:p>
                      <a:pPr>
                        <a:lnSpc>
                          <a:spcPct val="115000"/>
                        </a:lnSpc>
                        <a:spcAft>
                          <a:spcPts val="1000"/>
                        </a:spcAft>
                      </a:pPr>
                      <a:r>
                        <a:rPr lang="en-US" sz="2400" dirty="0">
                          <a:effectLst/>
                        </a:rPr>
                        <a:t>H1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32px or 2em </a:t>
                      </a:r>
                      <a:endParaRPr lang="en-IN" sz="2400" dirty="0">
                        <a:effectLst/>
                      </a:endParaRPr>
                    </a:p>
                    <a:p>
                      <a:pPr>
                        <a:lnSpc>
                          <a:spcPct val="115000"/>
                        </a:lnSpc>
                        <a:spcAft>
                          <a:spcPts val="1000"/>
                        </a:spcAft>
                      </a:pPr>
                      <a:r>
                        <a:rPr lang="en-US" sz="2400" dirty="0">
                          <a:effectLst/>
                        </a:rPr>
                        <a:t>Note: 1em is 16 pixel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694302"/>
                  </a:ext>
                </a:extLst>
              </a:tr>
              <a:tr h="508493">
                <a:tc>
                  <a:txBody>
                    <a:bodyPr/>
                    <a:lstStyle/>
                    <a:p>
                      <a:pPr>
                        <a:lnSpc>
                          <a:spcPct val="115000"/>
                        </a:lnSpc>
                        <a:spcAft>
                          <a:spcPts val="1000"/>
                        </a:spcAft>
                      </a:pPr>
                      <a:r>
                        <a:rPr lang="en-US" sz="2400">
                          <a:effectLst/>
                        </a:rPr>
                        <a:t>H2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24 px or 1.5em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5229145"/>
                  </a:ext>
                </a:extLst>
              </a:tr>
              <a:tr h="508493">
                <a:tc>
                  <a:txBody>
                    <a:bodyPr/>
                    <a:lstStyle/>
                    <a:p>
                      <a:pPr>
                        <a:lnSpc>
                          <a:spcPct val="115000"/>
                        </a:lnSpc>
                        <a:spcAft>
                          <a:spcPts val="1000"/>
                        </a:spcAft>
                      </a:pPr>
                      <a:r>
                        <a:rPr lang="en-US" sz="2400">
                          <a:effectLst/>
                        </a:rPr>
                        <a:t>H3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18.72px or 1.17em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1250537"/>
                  </a:ext>
                </a:extLst>
              </a:tr>
              <a:tr h="508493">
                <a:tc>
                  <a:txBody>
                    <a:bodyPr/>
                    <a:lstStyle/>
                    <a:p>
                      <a:pPr>
                        <a:lnSpc>
                          <a:spcPct val="115000"/>
                        </a:lnSpc>
                        <a:spcAft>
                          <a:spcPts val="1000"/>
                        </a:spcAft>
                      </a:pPr>
                      <a:r>
                        <a:rPr lang="en-US" sz="2400">
                          <a:effectLst/>
                        </a:rPr>
                        <a:t>H4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16px or 1em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1373443"/>
                  </a:ext>
                </a:extLst>
              </a:tr>
              <a:tr h="508493">
                <a:tc>
                  <a:txBody>
                    <a:bodyPr/>
                    <a:lstStyle/>
                    <a:p>
                      <a:pPr>
                        <a:lnSpc>
                          <a:spcPct val="115000"/>
                        </a:lnSpc>
                        <a:spcAft>
                          <a:spcPts val="1000"/>
                        </a:spcAft>
                      </a:pPr>
                      <a:r>
                        <a:rPr lang="en-US" sz="2400">
                          <a:effectLst/>
                        </a:rPr>
                        <a:t>H5</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13.28px or 0.83em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398826"/>
                  </a:ext>
                </a:extLst>
              </a:tr>
              <a:tr h="508493">
                <a:tc>
                  <a:txBody>
                    <a:bodyPr/>
                    <a:lstStyle/>
                    <a:p>
                      <a:pPr>
                        <a:lnSpc>
                          <a:spcPct val="115000"/>
                        </a:lnSpc>
                        <a:spcAft>
                          <a:spcPts val="1000"/>
                        </a:spcAft>
                      </a:pPr>
                      <a:r>
                        <a:rPr lang="en-US" sz="2400">
                          <a:effectLst/>
                        </a:rPr>
                        <a:t>H6</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10.72px or 0.67em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6740084"/>
                  </a:ext>
                </a:extLst>
              </a:tr>
            </a:tbl>
          </a:graphicData>
        </a:graphic>
      </p:graphicFrame>
    </p:spTree>
    <p:extLst>
      <p:ext uri="{BB962C8B-B14F-4D97-AF65-F5344CB8AC3E}">
        <p14:creationId xmlns:p14="http://schemas.microsoft.com/office/powerpoint/2010/main" val="365784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906550"/>
            <a:ext cx="13276087" cy="303640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heading is block level element because when we use any heading it will automatically shift on new 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tyle </a:t>
            </a:r>
            <a:r>
              <a:rPr lang="en-US" sz="2400" b="1" dirty="0">
                <a:latin typeface="Calibri" panose="020F0502020204030204" pitchFamily="34" charset="0"/>
                <a:ea typeface="Calibri" panose="020F0502020204030204" pitchFamily="34" charset="0"/>
                <a:cs typeface="Times New Roman" panose="02020603050405020304" pitchFamily="18" charset="0"/>
              </a:rPr>
              <a:t>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ttribute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Style attribute is used for apply CSS on web page or CSS style on web page using inline CSS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property:value</a:t>
            </a:r>
            <a:r>
              <a:rPr lang="en-US" sz="2400" dirty="0">
                <a:effectLst/>
                <a:latin typeface="Calibri" panose="020F0502020204030204" pitchFamily="34" charset="0"/>
                <a:ea typeface="Calibri" panose="020F0502020204030204" pitchFamily="34" charset="0"/>
                <a:cs typeface="Times New Roman" panose="02020603050405020304" pitchFamily="18" charset="0"/>
              </a:rPr>
              <a:t>” &gt;Write here your text&lt;/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htmltag</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F76E2C71-FFC0-3410-9B32-020D7E872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558" y="4881101"/>
            <a:ext cx="6047042" cy="426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02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6" y="2400300"/>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236467"/>
            <a:ext cx="10494490" cy="1671291"/>
          </a:xfrm>
          <a:prstGeom prst="rect">
            <a:avLst/>
          </a:prstGeom>
        </p:spPr>
        <p:txBody>
          <a:bodyPr lIns="0" tIns="0" rIns="0" bIns="0" rtlCol="0" anchor="t">
            <a:spAutoFit/>
          </a:bodyPr>
          <a:lstStyle/>
          <a:p>
            <a:pPr algn="ctr">
              <a:lnSpc>
                <a:spcPts val="3288"/>
              </a:lnSpc>
              <a:spcBef>
                <a:spcPct val="0"/>
              </a:spcBef>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HTML stands for hypertext markup language and it is used for designing static web pages. </a:t>
            </a:r>
          </a:p>
          <a:p>
            <a:pPr algn="ctr">
              <a:lnSpc>
                <a:spcPts val="3288"/>
              </a:lnSpc>
              <a:spcBef>
                <a:spcPct val="0"/>
              </a:spcBef>
            </a:pP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It is basic building block of webpage, it is like skeleton of web page.</a:t>
            </a:r>
            <a:endPar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ts val="3288"/>
              </a:lnSpc>
              <a:spcBef>
                <a:spcPct val="0"/>
              </a:spcBef>
            </a:pPr>
            <a:endParaRPr lang="en-US" sz="2348" spc="-46" dirty="0">
              <a:solidFill>
                <a:srgbClr val="FDFDFD"/>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614929"/>
            <a:ext cx="13276087" cy="911909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Output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color:red</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 Morning&lt;/h1&gt;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&lt;h2&gt;Good Morning&lt;/h2&gt;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&lt;h3&gt;Good Morning&lt;/h3&gt;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&lt;h4&gt;Good Morning&lt;/h4&gt;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&lt;h5&gt;Good Morning&lt;/h5&gt;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&lt;h6&gt;Good Morning&lt;/h6&gt;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Paragraph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paragraph represent by p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&lt;p&gt;write here text&lt;/p&gt;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paragraph tag  html by default provide white space at left hand side and right hand side means provide some margin as well as put on new line by default.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409700"/>
            <a:ext cx="13276087"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hello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&lt;p&gt;Good Morning India&lt;/p&gt;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5A2A21C5-D8FC-1C4A-A525-78F45050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016" y="6873414"/>
            <a:ext cx="6781800" cy="283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700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89259-A1A9-758D-2154-D35359E5DDC6}"/>
              </a:ext>
            </a:extLst>
          </p:cNvPr>
          <p:cNvSpPr txBox="1"/>
          <p:nvPr/>
        </p:nvSpPr>
        <p:spPr>
          <a:xfrm>
            <a:off x="2182558" y="1906550"/>
            <a:ext cx="13276087" cy="648248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&lt;b&gt;: it is used for apply the bold effect on text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&lt;strong&gt;: strong is also used for set thickness on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&lt;b&gt;good&lt;/b&gt;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&lt;strong&gt;good&lt;/strong&gt;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541C39BB-6B2C-D940-CD24-43F978889954}"/>
              </a:ext>
            </a:extLst>
          </p:cNvPr>
          <p:cNvSpPr txBox="1"/>
          <p:nvPr/>
        </p:nvSpPr>
        <p:spPr>
          <a:xfrm>
            <a:off x="2349435" y="51725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Formatting tags in HTML?</a:t>
            </a:r>
          </a:p>
        </p:txBody>
      </p:sp>
    </p:spTree>
    <p:extLst>
      <p:ext uri="{BB962C8B-B14F-4D97-AF65-F5344CB8AC3E}">
        <p14:creationId xmlns:p14="http://schemas.microsoft.com/office/powerpoint/2010/main" val="3357043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1C1BB2E-2077-FA58-8D97-39C8357BB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1049032"/>
            <a:ext cx="6574841" cy="171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FCCF209-F210-410E-DB84-98B8B254EAB5}"/>
              </a:ext>
            </a:extLst>
          </p:cNvPr>
          <p:cNvSpPr txBox="1"/>
          <p:nvPr/>
        </p:nvSpPr>
        <p:spPr>
          <a:xfrm>
            <a:off x="2109521" y="3632096"/>
            <a:ext cx="13276087" cy="5120056"/>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Note: if we think about above output we use two tags &lt;b&gt; and &lt;strong&gt; we get same output using both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Q. what is difference between &lt;b&gt; and &lt;strong&gt;?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&lt;strong&gt; tag indicate the more important text than &lt;b&gt; means search engine system is more attentive with strong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show the some text or highlight some text with more important then we can use &lt;strong&gt;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it is used for manage text by using italic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stands for emphasized text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74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3795570"/>
            <a:ext cx="13276087" cy="5609228"/>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second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&gt;good&lt;/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Note: if we think about above code we get same output using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&gt;and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195" name="Picture 3">
            <a:extLst>
              <a:ext uri="{FF2B5EF4-FFF2-40B4-BE49-F238E27FC236}">
                <a16:creationId xmlns:a16="http://schemas.microsoft.com/office/drawing/2014/main" id="{05CAD2EF-7037-2B0E-F395-5C29E401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085428"/>
            <a:ext cx="6400800" cy="184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28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82558" y="1880740"/>
            <a:ext cx="13276087" cy="746018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What is difference between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and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em</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is used to draw the render attention to text and suggest that enclosed text should be more pitch with slightly down.</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HTML &lt;small&gt;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element or tag is used for define small text or show text in smaller format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&lt;small&gt;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&lt;/small&gt;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929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3870057"/>
            <a:ext cx="11039045"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&lt;mark&gt;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is used for mark the text by using yellow color by default.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&lt;mark&gt;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&lt;/mark&gt;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a:extLst>
              <a:ext uri="{FF2B5EF4-FFF2-40B4-BE49-F238E27FC236}">
                <a16:creationId xmlns:a16="http://schemas.microsoft.com/office/drawing/2014/main" id="{E62C2E69-284B-25FA-49CE-74C18FB22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869" y="478562"/>
            <a:ext cx="8915400" cy="28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33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2469790"/>
            <a:ext cx="11039045"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&lt;del&gt; Element </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&lt;del&gt;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&lt;/del&gt;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a:extLst>
              <a:ext uri="{FF2B5EF4-FFF2-40B4-BE49-F238E27FC236}">
                <a16:creationId xmlns:a16="http://schemas.microsoft.com/office/drawing/2014/main" id="{898C759A-025A-8228-E5D6-0D883EAD9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31768"/>
            <a:ext cx="7503446" cy="20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a:extLst>
              <a:ext uri="{FF2B5EF4-FFF2-40B4-BE49-F238E27FC236}">
                <a16:creationId xmlns:a16="http://schemas.microsoft.com/office/drawing/2014/main" id="{0A05C7ED-7E21-7DD6-C6B0-5D5531A45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695404"/>
            <a:ext cx="10340575" cy="210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33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1309894"/>
            <a:ext cx="11039045" cy="580126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&lt;ins&gt;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&lt;ins&gt; element define text that has been inserted into document browser means browser usually underline the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good morning &lt;ins&gt;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india</a:t>
            </a:r>
            <a:r>
              <a:rPr lang="en-US" sz="2400" dirty="0">
                <a:effectLst/>
                <a:latin typeface="Calibri" panose="020F0502020204030204" pitchFamily="34" charset="0"/>
                <a:ea typeface="Calibri" panose="020F0502020204030204" pitchFamily="34" charset="0"/>
                <a:cs typeface="Times New Roman" panose="02020603050405020304" pitchFamily="18" charset="0"/>
              </a:rPr>
              <a:t>&lt;/ins&gt;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9DC462C9-E788-3F8D-0C99-BAA23D857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505699"/>
            <a:ext cx="8077200" cy="230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14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1039045" cy="63542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&lt;sub&gt;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&lt;sub&gt; element define subscript text and subscript text appear half of character below that normal line and some time shows in smaller font.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H&lt;sub&gt;2&lt;/sub&gt;O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0" name="Picture 2">
            <a:extLst>
              <a:ext uri="{FF2B5EF4-FFF2-40B4-BE49-F238E27FC236}">
                <a16:creationId xmlns:a16="http://schemas.microsoft.com/office/drawing/2014/main" id="{8B1F0C55-5A82-EED1-AB06-EACF251F4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9" y="7353300"/>
            <a:ext cx="712482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27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1"/>
          <p:cNvSpPr txBox="1"/>
          <p:nvPr/>
        </p:nvSpPr>
        <p:spPr>
          <a:xfrm>
            <a:off x="2439166" y="1531746"/>
            <a:ext cx="14720927" cy="824521"/>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Markup language is part of computer language which is used for decide the structure and relationship between any text document using some symbols and tags called as markup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2"/>
          <p:cNvSpPr txBox="1"/>
          <p:nvPr/>
        </p:nvSpPr>
        <p:spPr>
          <a:xfrm>
            <a:off x="2349435" y="51725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Markup Language?</a:t>
            </a:r>
          </a:p>
        </p:txBody>
      </p:sp>
      <p:sp>
        <p:nvSpPr>
          <p:cNvPr id="19" name="TextBox 12">
            <a:extLst>
              <a:ext uri="{FF2B5EF4-FFF2-40B4-BE49-F238E27FC236}">
                <a16:creationId xmlns:a16="http://schemas.microsoft.com/office/drawing/2014/main" id="{516AF0AE-E13C-7499-7C85-DAC2147B0570}"/>
              </a:ext>
            </a:extLst>
          </p:cNvPr>
          <p:cNvSpPr txBox="1"/>
          <p:nvPr/>
        </p:nvSpPr>
        <p:spPr>
          <a:xfrm>
            <a:off x="2383848" y="257629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Tag?</a:t>
            </a:r>
          </a:p>
        </p:txBody>
      </p:sp>
      <p:sp>
        <p:nvSpPr>
          <p:cNvPr id="24" name="TextBox 23">
            <a:extLst>
              <a:ext uri="{FF2B5EF4-FFF2-40B4-BE49-F238E27FC236}">
                <a16:creationId xmlns:a16="http://schemas.microsoft.com/office/drawing/2014/main" id="{5A5114E3-4513-36C2-4CED-E224634A4089}"/>
              </a:ext>
            </a:extLst>
          </p:cNvPr>
          <p:cNvSpPr txBox="1"/>
          <p:nvPr/>
        </p:nvSpPr>
        <p:spPr>
          <a:xfrm>
            <a:off x="2349435" y="3478921"/>
            <a:ext cx="15406728" cy="916854"/>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Tag is terminology in markup language which decide the how HTML data should display on web page or how manage data in markup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12">
            <a:extLst>
              <a:ext uri="{FF2B5EF4-FFF2-40B4-BE49-F238E27FC236}">
                <a16:creationId xmlns:a16="http://schemas.microsoft.com/office/drawing/2014/main" id="{FFDA7C6C-A42C-3DF3-A5CE-694A0FAF5002}"/>
              </a:ext>
            </a:extLst>
          </p:cNvPr>
          <p:cNvSpPr txBox="1"/>
          <p:nvPr/>
        </p:nvSpPr>
        <p:spPr>
          <a:xfrm>
            <a:off x="2439166" y="4313998"/>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Types of Tag</a:t>
            </a:r>
          </a:p>
        </p:txBody>
      </p:sp>
      <p:sp>
        <p:nvSpPr>
          <p:cNvPr id="28" name="TextBox 27">
            <a:extLst>
              <a:ext uri="{FF2B5EF4-FFF2-40B4-BE49-F238E27FC236}">
                <a16:creationId xmlns:a16="http://schemas.microsoft.com/office/drawing/2014/main" id="{2BAF6D6B-AE0B-A2B8-2ECD-171805FCC9A7}"/>
              </a:ext>
            </a:extLst>
          </p:cNvPr>
          <p:cNvSpPr txBox="1"/>
          <p:nvPr/>
        </p:nvSpPr>
        <p:spPr>
          <a:xfrm>
            <a:off x="2349434" y="5210305"/>
            <a:ext cx="15186479" cy="368171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Paired and unpaired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 Paired Tags in 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paired tags means tag which is close by / or a tag with closing partner tag called as paired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&lt;p&gt;Good morning&lt;/p&gt;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code we use &lt;p&gt;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2400" dirty="0">
                <a:effectLst/>
                <a:latin typeface="Calibri" panose="020F0502020204030204" pitchFamily="34" charset="0"/>
                <a:ea typeface="Calibri" panose="020F0502020204030204" pitchFamily="34" charset="0"/>
                <a:cs typeface="Times New Roman" panose="02020603050405020304" pitchFamily="18" charset="0"/>
              </a:rPr>
              <a:t> paragraph means it is opening tag and we have &lt;/p&gt; it closing partner          tag so we can say p is 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 unpaired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those tag not mandatory close or not need to use closing partner tag called as unpaired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&lt;br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1039045" cy="63542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&lt;sup&gt;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&lt;sup&gt; element define superscript text and super script text appear above the normal line and it may be display in smaller font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H&lt;sup&gt;2&lt;/sup&gt;O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314" name="Picture 2">
            <a:extLst>
              <a:ext uri="{FF2B5EF4-FFF2-40B4-BE49-F238E27FC236}">
                <a16:creationId xmlns:a16="http://schemas.microsoft.com/office/drawing/2014/main" id="{B9DFB7B3-ADD8-EC16-847E-FDE770194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7230540"/>
            <a:ext cx="7971149" cy="23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047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362200" y="876300"/>
            <a:ext cx="12039600" cy="873437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HTML blockquote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HTML &lt;blockquote&gt; element define a section this is quoted from another source means some time if we copy content from another website or data from another web site and add own on your web page so the standard you should have to add this content in &lt;blockquote&gt; element and blockquote has attribute name cite where we can give the reference URL from we get 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&lt;blockquote  cite=”URL”&gt; content &lt;/blockquote&gt;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 HTML tutorial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&lt;blockquote cite="https://www.w3schools.com/html/"&gt;HTML is the standard markup language for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With HTML you can create your own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HTML is easy to learn - You will enjoy it!&lt;/blockquote&gt;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2422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3091981" y="3127303"/>
            <a:ext cx="12039600" cy="645202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&lt;q&gt;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tag help us to add quotations at starting and ending of text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&lt;q&gt; text&lt;/q&gt;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&lt;q&gt;Good morning&lt;/q&gt;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339" name="Picture 3">
            <a:extLst>
              <a:ext uri="{FF2B5EF4-FFF2-40B4-BE49-F238E27FC236}">
                <a16:creationId xmlns:a16="http://schemas.microsoft.com/office/drawing/2014/main" id="{805E0B1F-D626-DE9D-0C13-84ED2F2EE2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81963"/>
            <a:ext cx="7228013" cy="184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806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3091981" y="3127303"/>
            <a:ext cx="12039600" cy="648248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indicate the abbreviation or acronym of particular sentence or word like as HTML,CSS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Syntax:&lt;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title=”title of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 title="word health organization"&gt;WHO&lt;/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abbr</a:t>
            </a:r>
            <a:r>
              <a:rPr lang="en-US" sz="2400" dirty="0">
                <a:effectLst/>
                <a:latin typeface="Calibri" panose="020F0502020204030204" pitchFamily="34" charset="0"/>
                <a:ea typeface="Calibri" panose="020F0502020204030204" pitchFamily="34" charset="0"/>
                <a:cs typeface="Times New Roman" panose="02020603050405020304" pitchFamily="18" charset="0"/>
              </a:rPr>
              <a:t>&gt; founded in 1948.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a:extLst>
              <a:ext uri="{FF2B5EF4-FFF2-40B4-BE49-F238E27FC236}">
                <a16:creationId xmlns:a16="http://schemas.microsoft.com/office/drawing/2014/main" id="{FBE72A6A-A157-C58D-70CD-3AA0F3D69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981" y="707674"/>
            <a:ext cx="6184827" cy="192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05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2705100"/>
            <a:ext cx="12039600" cy="746018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&lt;address&gt; element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element normally to specify the address on web page like as author name, office address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this tag show the text in italic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&lt;address&gt;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GIRI'S TECHHUB PVT.LTD&lt;br&gt;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Near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Survarna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Hotel,Banglore</a:t>
            </a:r>
            <a:r>
              <a:rPr lang="en-US" sz="2400" dirty="0">
                <a:effectLst/>
                <a:latin typeface="Calibri" panose="020F0502020204030204" pitchFamily="34" charset="0"/>
                <a:ea typeface="Calibri" panose="020F0502020204030204" pitchFamily="34" charset="0"/>
                <a:cs typeface="Times New Roman" panose="02020603050405020304" pitchFamily="18" charset="0"/>
              </a:rPr>
              <a:t>-PUNE Highway&lt;br&gt;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Warje,PUNE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&lt;/address&gt;</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 &lt;/html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86" name="Picture 2">
            <a:extLst>
              <a:ext uri="{FF2B5EF4-FFF2-40B4-BE49-F238E27FC236}">
                <a16:creationId xmlns:a16="http://schemas.microsoft.com/office/drawing/2014/main" id="{697F118C-31A8-BA9F-6100-909B0E19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758" y="952500"/>
            <a:ext cx="7019697" cy="14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918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2705100"/>
            <a:ext cx="12039600" cy="580126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&lt;BDO&gt;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_________________________________________________________________</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BDO stands for bi-directional override means if you write any text you can change its direction using BDO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two types of Direction of BDO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________________________________________________________________________</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LTR: </a:t>
            </a:r>
            <a:r>
              <a:rPr lang="en-US" sz="2400" dirty="0">
                <a:effectLst/>
                <a:latin typeface="Calibri" panose="020F0502020204030204" pitchFamily="34" charset="0"/>
                <a:ea typeface="Calibri" panose="020F0502020204030204" pitchFamily="34" charset="0"/>
                <a:cs typeface="Times New Roman" panose="02020603050405020304" pitchFamily="18" charset="0"/>
              </a:rPr>
              <a:t>Left to right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RTL: </a:t>
            </a:r>
            <a:r>
              <a:rPr lang="en-US" sz="2400" dirty="0">
                <a:effectLst/>
                <a:latin typeface="Calibri" panose="020F0502020204030204" pitchFamily="34" charset="0"/>
                <a:ea typeface="Calibri" panose="020F0502020204030204" pitchFamily="34" charset="0"/>
                <a:cs typeface="Times New Roman" panose="02020603050405020304" pitchFamily="18" charset="0"/>
              </a:rPr>
              <a:t>Right to Left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the default of BDO is left to right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BDO tag contain single attribute name as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 which represent direction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Syntax: &lt;BDO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=”LTR | RTL”&gt; write here text&lt;/BDO&gt;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410" name="Picture 2">
            <a:extLst>
              <a:ext uri="{FF2B5EF4-FFF2-40B4-BE49-F238E27FC236}">
                <a16:creationId xmlns:a16="http://schemas.microsoft.com/office/drawing/2014/main" id="{0F534E97-1969-0FD6-41E4-AEAF14C01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072" y="571500"/>
            <a:ext cx="6995888" cy="201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696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1257300"/>
            <a:ext cx="12039600"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&lt;title&gt;small text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&lt;BDO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dir</a:t>
            </a:r>
            <a:r>
              <a:rPr lang="en-US" sz="2400" dirty="0">
                <a:effectLst/>
                <a:latin typeface="Calibri" panose="020F0502020204030204" pitchFamily="34" charset="0"/>
                <a:ea typeface="Calibri" panose="020F0502020204030204" pitchFamily="34" charset="0"/>
                <a:cs typeface="Times New Roman" panose="02020603050405020304" pitchFamily="18" charset="0"/>
              </a:rPr>
              <a:t>="RTL"&gt;Good Morning&lt;/BDO&gt;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434" name="Picture 2">
            <a:extLst>
              <a:ext uri="{FF2B5EF4-FFF2-40B4-BE49-F238E27FC236}">
                <a16:creationId xmlns:a16="http://schemas.microsoft.com/office/drawing/2014/main" id="{9CA97A60-4FF5-D80E-02E1-08C7FB5CB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763" y="6667500"/>
            <a:ext cx="7249833" cy="18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41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800802" y="1257300"/>
            <a:ext cx="12039600" cy="7884915"/>
          </a:xfrm>
          <a:prstGeom prst="rect">
            <a:avLst/>
          </a:prstGeom>
        </p:spPr>
        <p:txBody>
          <a:bodyPr wrap="square" lIns="0" tIns="0" rIns="0" bIns="0" rtlCol="0" anchor="t">
            <a:spAutoFit/>
          </a:bodyPr>
          <a:lstStyle/>
          <a:p>
            <a:pPr>
              <a:lnSpc>
                <a:spcPct val="115000"/>
              </a:lnSpc>
              <a:spcAft>
                <a:spcPts val="10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How to use the Colors in HTML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use color by using following ways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RGB: </a:t>
            </a:r>
            <a:r>
              <a:rPr lang="en-US" sz="2400" dirty="0">
                <a:effectLst/>
                <a:latin typeface="Calibri" panose="020F0502020204030204" pitchFamily="34" charset="0"/>
                <a:ea typeface="Calibri" panose="020F0502020204030204" pitchFamily="34" charset="0"/>
                <a:cs typeface="Times New Roman" panose="02020603050405020304" pitchFamily="18" charset="0"/>
              </a:rPr>
              <a:t>Here R stands for Red , G stands for Green and B stands for blue if we use these colors then we can use any new color using these three colors and value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red,green</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blue is between 0 to 255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red – 0 to 255 , green 0 to 255  and blue 0 to 255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background-color:rgb</a:t>
            </a:r>
            <a:r>
              <a:rPr lang="en-US" sz="2400" dirty="0">
                <a:effectLst/>
                <a:latin typeface="Calibri" panose="020F0502020204030204" pitchFamily="34" charset="0"/>
                <a:ea typeface="Calibri" panose="020F0502020204030204" pitchFamily="34" charset="0"/>
                <a:cs typeface="Times New Roman" panose="02020603050405020304" pitchFamily="18" charset="0"/>
              </a:rPr>
              <a:t>(135,125,50);"&gt;Good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123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028598" y="2687343"/>
            <a:ext cx="12039600" cy="733194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RGBA: </a:t>
            </a:r>
            <a:r>
              <a:rPr lang="en-US" sz="2400" dirty="0">
                <a:effectLst/>
                <a:latin typeface="Calibri" panose="020F0502020204030204" pitchFamily="34" charset="0"/>
                <a:ea typeface="Calibri" panose="020F0502020204030204" pitchFamily="34" charset="0"/>
                <a:cs typeface="Times New Roman" panose="02020603050405020304" pitchFamily="18" charset="0"/>
              </a:rPr>
              <a:t>RGBA stands for Red, Green Blue and stands opacity</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opacity?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Opacity is technique which is used for to create transparent background and it is used by using rule probability means value to opacity must be give in range 0 to 1 here 0 means 0% and 1 means 100%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write the 0.5 it is consider 50% and 0.2 it is consider as 20%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Lowest value can create more transparent background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background-color:rgba</a:t>
            </a:r>
            <a:r>
              <a:rPr lang="en-US" sz="2400" dirty="0">
                <a:effectLst/>
                <a:latin typeface="Calibri" panose="020F0502020204030204" pitchFamily="34" charset="0"/>
                <a:ea typeface="Calibri" panose="020F0502020204030204" pitchFamily="34" charset="0"/>
                <a:cs typeface="Times New Roman" panose="02020603050405020304" pitchFamily="18" charset="0"/>
              </a:rPr>
              <a:t>(255,0,0,0.5);"&gt;Good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459" name="Picture 3">
            <a:extLst>
              <a:ext uri="{FF2B5EF4-FFF2-40B4-BE49-F238E27FC236}">
                <a16:creationId xmlns:a16="http://schemas.microsoft.com/office/drawing/2014/main" id="{EF2019BF-95C6-C2A5-5E60-EBAC38696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216" y="966842"/>
            <a:ext cx="13108376" cy="167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9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1905000" y="2098467"/>
            <a:ext cx="15497402" cy="788491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HEX: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specify color by using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format and if we want to specify color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we can use # before color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standard format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is #rrggbb here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rr</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stands for red ,gg stands for green and bb stands for blue. If we think about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hexa</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decimal you can specify the values between 0 to f or 15</a:t>
            </a:r>
            <a:r>
              <a:rPr lang="en-US" sz="2400" dirty="0">
                <a:latin typeface="Calibri" panose="020F0502020204030204" pitchFamily="34" charset="0"/>
                <a:ea typeface="Calibri" panose="020F0502020204030204" pitchFamily="34" charset="0"/>
                <a:cs typeface="Times New Roman" panose="02020603050405020304" pitchFamily="18" charset="0"/>
              </a:rPr>
              <a:t>.  where 0-9 is used and for 10-15 A-F is used.</a:t>
            </a:r>
          </a:p>
          <a:p>
            <a:pPr>
              <a:lnSpc>
                <a:spcPct val="115000"/>
              </a:lnSpc>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00 (zero) : indicates lowest intensity ( 0 in decimal),</a:t>
            </a:r>
          </a:p>
          <a:p>
            <a:pPr>
              <a:lnSpc>
                <a:spcPct val="115000"/>
              </a:lnSpc>
              <a:spcAft>
                <a:spcPts val="1000"/>
              </a:spcAft>
            </a:pPr>
            <a:r>
              <a:rPr lang="en-US" sz="2400" dirty="0">
                <a:latin typeface="Calibri" panose="020F0502020204030204" pitchFamily="34" charset="0"/>
                <a:ea typeface="Calibri" panose="020F0502020204030204" pitchFamily="34" charset="0"/>
                <a:cs typeface="Times New Roman" panose="02020603050405020304" pitchFamily="18" charset="0"/>
              </a:rPr>
              <a:t>FF : indicates highest intensity (255 in decimal)  </a:t>
            </a:r>
          </a:p>
          <a:p>
            <a:pP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#000000: black , #FFFFFF:white</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style="background-color:#00FF00;"&gt;Good Morning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482" name="Picture 2">
            <a:extLst>
              <a:ext uri="{FF2B5EF4-FFF2-40B4-BE49-F238E27FC236}">
                <a16:creationId xmlns:a16="http://schemas.microsoft.com/office/drawing/2014/main" id="{0F2DA904-F4C0-80F1-480D-62389C250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08011"/>
            <a:ext cx="9709286" cy="169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38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1"/>
          <p:cNvSpPr txBox="1"/>
          <p:nvPr/>
        </p:nvSpPr>
        <p:spPr>
          <a:xfrm>
            <a:off x="2112504" y="1531746"/>
            <a:ext cx="15047590"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2. Self </a:t>
            </a:r>
            <a:r>
              <a:rPr lang="en-US" sz="2400" b="1" dirty="0">
                <a:latin typeface="Calibri" panose="020F0502020204030204" pitchFamily="34" charset="0"/>
                <a:ea typeface="Calibri" panose="020F0502020204030204" pitchFamily="34" charset="0"/>
                <a:cs typeface="Times New Roman" panose="02020603050405020304" pitchFamily="18" charset="0"/>
              </a:rPr>
              <a:t>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losing </a:t>
            </a:r>
            <a:r>
              <a:rPr lang="en-US" sz="2400" b="1" dirty="0">
                <a:latin typeface="Calibri" panose="020F0502020204030204" pitchFamily="34" charset="0"/>
                <a:ea typeface="Calibri" panose="020F0502020204030204" pitchFamily="34" charset="0"/>
                <a:cs typeface="Times New Roman" panose="02020603050405020304" pitchFamily="18" charset="0"/>
              </a:rPr>
              <a:t>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ags: </a:t>
            </a:r>
            <a:r>
              <a:rPr lang="en-US" sz="2400" dirty="0">
                <a:latin typeface="Calibri" panose="020F0502020204030204" pitchFamily="34" charset="0"/>
                <a:ea typeface="Calibri" panose="020F0502020204030204" pitchFamily="34" charset="0"/>
                <a:cs typeface="Times New Roman" panose="02020603050405020304" pitchFamily="18" charset="0"/>
              </a:rPr>
              <a:t>S</a:t>
            </a:r>
            <a:r>
              <a:rPr lang="en-US" sz="2400" dirty="0">
                <a:effectLst/>
                <a:latin typeface="Calibri" panose="020F0502020204030204" pitchFamily="34" charset="0"/>
                <a:ea typeface="Calibri" panose="020F0502020204030204" pitchFamily="34" charset="0"/>
                <a:cs typeface="Times New Roman" panose="02020603050405020304" pitchFamily="18" charset="0"/>
              </a:rPr>
              <a:t>elf closing tags means tag does not have partner tag and tag information or logic provided by its attributes called as self closing.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=”a.jpg”  width=”100px” height=”100px” alt=”image not found”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378B5451-D940-E542-2507-906CD59838AF}"/>
              </a:ext>
            </a:extLst>
          </p:cNvPr>
          <p:cNvSpPr txBox="1"/>
          <p:nvPr/>
        </p:nvSpPr>
        <p:spPr>
          <a:xfrm>
            <a:off x="2112503" y="310394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Attribute?</a:t>
            </a:r>
          </a:p>
        </p:txBody>
      </p:sp>
      <p:sp>
        <p:nvSpPr>
          <p:cNvPr id="9" name="TextBox 11">
            <a:extLst>
              <a:ext uri="{FF2B5EF4-FFF2-40B4-BE49-F238E27FC236}">
                <a16:creationId xmlns:a16="http://schemas.microsoft.com/office/drawing/2014/main" id="{278EA7F0-61D4-6C9E-9696-4A5F72376068}"/>
              </a:ext>
            </a:extLst>
          </p:cNvPr>
          <p:cNvSpPr txBox="1"/>
          <p:nvPr/>
        </p:nvSpPr>
        <p:spPr>
          <a:xfrm>
            <a:off x="2129186" y="4147012"/>
            <a:ext cx="14720927" cy="456708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Attribute is sub part of tag like as parameter in function which provide the additional information about tag or manage the logic to display element on web page using tag called as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attributename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=”value” &gt; write here logic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 : in case of paired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or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tagname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attributename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=”value” /&gt;: in the case of self closing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the major difference between self closing tag and unpaired tag is self closing has attributes and unpaired tag has no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2766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028598" y="3033820"/>
            <a:ext cx="12220802" cy="2355197"/>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HSL color values: </a:t>
            </a:r>
            <a:r>
              <a:rPr lang="en-US" sz="2400" dirty="0">
                <a:effectLst/>
                <a:latin typeface="Calibri" panose="020F0502020204030204" pitchFamily="34" charset="0"/>
                <a:ea typeface="Calibri" panose="020F0502020204030204" pitchFamily="34" charset="0"/>
                <a:cs typeface="Times New Roman" panose="02020603050405020304" pitchFamily="18" charset="0"/>
              </a:rPr>
              <a:t>HSL means H for Hue, S for saturation and L for Lightness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hue is degree of color from 0 to 360 so they divide 0 to 120 for red, 120 to 240 for green and 240 to 360 for blue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Saturation is percentage value 0% means shade of gray, 100% full color and lightness is also percentage value here 0% means black and 100% means white.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507" name="Picture 3">
            <a:extLst>
              <a:ext uri="{FF2B5EF4-FFF2-40B4-BE49-F238E27FC236}">
                <a16:creationId xmlns:a16="http://schemas.microsoft.com/office/drawing/2014/main" id="{77DA40B5-58BC-D4DC-5A16-8E18B004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647700"/>
            <a:ext cx="9657835" cy="15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204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1337464"/>
            <a:ext cx="12220802" cy="4695324"/>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Links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Links help us to move user from one page to another page when user click on specified URL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we can say Link is help us connect all different web pages of website with single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create link by using text, by using image or by using button also.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links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create in HTML we have &lt;a&gt; tag and this tag contain some attributes which help us to work with link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 visible to end user for link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530" name="Picture 2">
            <a:extLst>
              <a:ext uri="{FF2B5EF4-FFF2-40B4-BE49-F238E27FC236}">
                <a16:creationId xmlns:a16="http://schemas.microsoft.com/office/drawing/2014/main" id="{B9BEA9E7-E71F-232C-575F-68E78DDF2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773" y="6339397"/>
            <a:ext cx="10398288" cy="375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93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900187"/>
            <a:ext cx="12220802" cy="98003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href='service.html'&gt;Service&lt;/a&gt;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1156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129186" y="900187"/>
            <a:ext cx="12220802" cy="69072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service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Note: href=”” attribute of a tag is used for call the destination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Types of links / Stages of links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Unvisited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unvisited link then it will appear with underline and blue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Following screen short display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554" name="Picture 2">
            <a:extLst>
              <a:ext uri="{FF2B5EF4-FFF2-40B4-BE49-F238E27FC236}">
                <a16:creationId xmlns:a16="http://schemas.microsoft.com/office/drawing/2014/main" id="{BD163B4D-FE14-716B-7533-D0030BC48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478" y="7807399"/>
            <a:ext cx="8557807" cy="136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609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438400" y="1579498"/>
            <a:ext cx="12220802"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visited link then it will appear with underline and purple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578" name="Picture 2">
            <a:extLst>
              <a:ext uri="{FF2B5EF4-FFF2-40B4-BE49-F238E27FC236}">
                <a16:creationId xmlns:a16="http://schemas.microsoft.com/office/drawing/2014/main" id="{B2FB6363-6EF0-5739-F327-6C8597B74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475227"/>
            <a:ext cx="10139014" cy="194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BDD4FF-4C99-B63A-6599-CE3A4037D8C5}"/>
              </a:ext>
            </a:extLst>
          </p:cNvPr>
          <p:cNvSpPr txBox="1"/>
          <p:nvPr/>
        </p:nvSpPr>
        <p:spPr>
          <a:xfrm>
            <a:off x="2392680" y="4622223"/>
            <a:ext cx="12220802" cy="443884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screen short we have two hyperlinks one is About and one is Service so About is visited link because the color of About is purple and color of Service is blue so Service is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Active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active link will appear with underline and red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target attribute of &lt;a&gt;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target attribute  decide when user click on hyperlink then destination page should open in same window or in new tab or in new window</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504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FCCF209-F210-410E-DB84-98B8B254EAB5}"/>
              </a:ext>
            </a:extLst>
          </p:cNvPr>
          <p:cNvSpPr txBox="1"/>
          <p:nvPr/>
        </p:nvSpPr>
        <p:spPr>
          <a:xfrm>
            <a:off x="2438400" y="1579498"/>
            <a:ext cx="12220802"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Visited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identify visited link then it will appear with underline and purple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578" name="Picture 2">
            <a:extLst>
              <a:ext uri="{FF2B5EF4-FFF2-40B4-BE49-F238E27FC236}">
                <a16:creationId xmlns:a16="http://schemas.microsoft.com/office/drawing/2014/main" id="{B2FB6363-6EF0-5739-F327-6C8597B74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60" y="2475227"/>
            <a:ext cx="10139014" cy="194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BDD4FF-4C99-B63A-6599-CE3A4037D8C5}"/>
              </a:ext>
            </a:extLst>
          </p:cNvPr>
          <p:cNvSpPr txBox="1"/>
          <p:nvPr/>
        </p:nvSpPr>
        <p:spPr>
          <a:xfrm>
            <a:off x="2392680" y="4622223"/>
            <a:ext cx="12220802" cy="4438844"/>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above screen short we have two hyperlinks one is About and one is Service so About is visited link because the color of About is purple and color of Service is blue so Service is unvisited 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Active link: </a:t>
            </a:r>
            <a:r>
              <a:rPr lang="en-US" sz="2400" dirty="0">
                <a:effectLst/>
                <a:latin typeface="Calibri" panose="020F0502020204030204" pitchFamily="34" charset="0"/>
                <a:ea typeface="Calibri" panose="020F0502020204030204" pitchFamily="34" charset="0"/>
                <a:cs typeface="Times New Roman" panose="02020603050405020304" pitchFamily="18" charset="0"/>
              </a:rPr>
              <a:t>active link will appear with underline and red color.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target attribute of &lt;a&gt;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target attribute  decide when user click on hyperlink then destination page should open in same window or in new tab or in new window.</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8605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333500"/>
            <a:ext cx="12220802" cy="34611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of target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target=’_value’&gt;text of link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target attribute then we have some following values of target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_self :</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default target attribute of a tag means when user not specify the target attribute with &lt;a &gt; tag then &lt;a&gt; tag use by default _self target and _self tag open the new page within same tab of source of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target=”_self”&gt;text&lt;/a&gt;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602" name="Picture 2">
            <a:extLst>
              <a:ext uri="{FF2B5EF4-FFF2-40B4-BE49-F238E27FC236}">
                <a16:creationId xmlns:a16="http://schemas.microsoft.com/office/drawing/2014/main" id="{E360AEF4-98B4-F831-20BE-5AAC991C9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5" y="5454261"/>
            <a:ext cx="10069247" cy="388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530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_blank: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_blank attribute you can open the destination page in new window or in new tab.</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626" name="Picture 2">
            <a:extLst>
              <a:ext uri="{FF2B5EF4-FFF2-40B4-BE49-F238E27FC236}">
                <a16:creationId xmlns:a16="http://schemas.microsoft.com/office/drawing/2014/main" id="{5351C9A4-D381-585A-81A7-2BAACD3AA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89" y="3419195"/>
            <a:ext cx="10036270" cy="378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203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_blank: </a:t>
            </a:r>
            <a:r>
              <a:rPr lang="en-US" sz="2400" dirty="0">
                <a:effectLst/>
                <a:latin typeface="Calibri" panose="020F0502020204030204" pitchFamily="34" charset="0"/>
                <a:ea typeface="Calibri" panose="020F0502020204030204" pitchFamily="34" charset="0"/>
                <a:cs typeface="Times New Roman" panose="02020603050405020304" pitchFamily="18" charset="0"/>
              </a:rPr>
              <a:t>if we think about _blank attribute you can open the destination page in new window or in new tab.</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626" name="Picture 2">
            <a:extLst>
              <a:ext uri="{FF2B5EF4-FFF2-40B4-BE49-F238E27FC236}">
                <a16:creationId xmlns:a16="http://schemas.microsoft.com/office/drawing/2014/main" id="{5351C9A4-D381-585A-81A7-2BAACD3AA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089" y="3419195"/>
            <a:ext cx="10036270" cy="378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55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499181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_parent: </a:t>
            </a:r>
            <a:r>
              <a:rPr lang="en-US" sz="2400" dirty="0">
                <a:effectLst/>
                <a:latin typeface="Calibri" panose="020F0502020204030204" pitchFamily="34" charset="0"/>
                <a:ea typeface="Calibri" panose="020F0502020204030204" pitchFamily="34" charset="0"/>
                <a:cs typeface="Times New Roman" panose="02020603050405020304" pitchFamily="18" charset="0"/>
              </a:rPr>
              <a:t>open the document or page in the parent frame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 _top: </a:t>
            </a:r>
            <a:r>
              <a:rPr lang="en-US" sz="2400" dirty="0">
                <a:effectLst/>
                <a:latin typeface="Calibri" panose="020F0502020204030204" pitchFamily="34" charset="0"/>
                <a:ea typeface="Calibri" panose="020F0502020204030204" pitchFamily="34" charset="0"/>
                <a:cs typeface="Times New Roman" panose="02020603050405020304" pitchFamily="18" charset="0"/>
              </a:rPr>
              <a:t>open the document in the full body of window</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work with href attribute of &lt;a&gt; tag then we can give path of page using two ways or can give types of URL path</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two types of URL path</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Absolute path: </a:t>
            </a:r>
            <a:r>
              <a:rPr lang="en-US" sz="2400" dirty="0">
                <a:effectLst/>
                <a:latin typeface="Calibri" panose="020F0502020204030204" pitchFamily="34" charset="0"/>
                <a:ea typeface="Calibri" panose="020F0502020204030204" pitchFamily="34" charset="0"/>
                <a:cs typeface="Times New Roman" panose="02020603050405020304" pitchFamily="18" charset="0"/>
              </a:rPr>
              <a:t>Absolute path means to give full web address in the href attribute means if you want to call web page of another website from your web application then we can use absolute path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7650" name="Picture 2">
            <a:extLst>
              <a:ext uri="{FF2B5EF4-FFF2-40B4-BE49-F238E27FC236}">
                <a16:creationId xmlns:a16="http://schemas.microsoft.com/office/drawing/2014/main" id="{07378B0F-7DE3-4B8C-34CC-5FBA4AF6B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6" y="6599595"/>
            <a:ext cx="8462614" cy="293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97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12">
            <a:extLst>
              <a:ext uri="{FF2B5EF4-FFF2-40B4-BE49-F238E27FC236}">
                <a16:creationId xmlns:a16="http://schemas.microsoft.com/office/drawing/2014/main" id="{378B5451-D940-E542-2507-906CD59838AF}"/>
              </a:ext>
            </a:extLst>
          </p:cNvPr>
          <p:cNvSpPr txBox="1"/>
          <p:nvPr/>
        </p:nvSpPr>
        <p:spPr>
          <a:xfrm>
            <a:off x="2324854" y="847834"/>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Utility Tags?</a:t>
            </a:r>
          </a:p>
        </p:txBody>
      </p:sp>
      <p:sp>
        <p:nvSpPr>
          <p:cNvPr id="9" name="TextBox 11">
            <a:extLst>
              <a:ext uri="{FF2B5EF4-FFF2-40B4-BE49-F238E27FC236}">
                <a16:creationId xmlns:a16="http://schemas.microsoft.com/office/drawing/2014/main" id="{278EA7F0-61D4-6C9E-9696-4A5F72376068}"/>
              </a:ext>
            </a:extLst>
          </p:cNvPr>
          <p:cNvSpPr txBox="1"/>
          <p:nvPr/>
        </p:nvSpPr>
        <p:spPr>
          <a:xfrm>
            <a:off x="2324854" y="1926986"/>
            <a:ext cx="14720927" cy="39978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Ther</a:t>
            </a:r>
            <a:r>
              <a:rPr lang="en-US" sz="2400" b="1" dirty="0">
                <a:latin typeface="Calibri" panose="020F0502020204030204" pitchFamily="34" charset="0"/>
                <a:ea typeface="Calibri" panose="020F0502020204030204" pitchFamily="34" charset="0"/>
                <a:cs typeface="Times New Roman" panose="02020603050405020304" pitchFamily="18" charset="0"/>
              </a:rPr>
              <a:t>e are 3 Types of Utility Tag</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24853" y="2641465"/>
            <a:ext cx="14720927" cy="5120056"/>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1.Formatting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type of tag help to provide the formatting logics to html element or tag for display attractive content on web page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like as bold text, background color, border ,text color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formatting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&lt;I&gt; , &lt;u&gt;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2.Structure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structure tag means those tag help us to decide the structure of document or web page called as structure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structure tag: </a:t>
            </a: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,&lt;head&gt;,&lt;body&gt;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3.</a:t>
            </a:r>
            <a:r>
              <a:rPr lang="en-US" sz="2400" b="1" dirty="0">
                <a:effectLst/>
                <a:latin typeface="Calibri" panose="020F0502020204030204" pitchFamily="34" charset="0"/>
                <a:ea typeface="Calibri" panose="020F0502020204030204" pitchFamily="34" charset="0"/>
                <a:cs typeface="Times New Roman" panose="02020603050405020304" pitchFamily="18" charset="0"/>
              </a:rPr>
              <a:t>Control tags: </a:t>
            </a:r>
            <a:r>
              <a:rPr lang="en-US" sz="2400" dirty="0">
                <a:effectLst/>
                <a:latin typeface="Calibri" panose="020F0502020204030204" pitchFamily="34" charset="0"/>
                <a:ea typeface="Calibri" panose="020F0502020204030204" pitchFamily="34" charset="0"/>
                <a:cs typeface="Times New Roman" panose="02020603050405020304" pitchFamily="18" charset="0"/>
              </a:rPr>
              <a:t>control tag means tag help us to create control on web page called as control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 input tags, form tag,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5020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2362200" y="1898930"/>
            <a:ext cx="12220802" cy="34611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Relative Path: </a:t>
            </a:r>
            <a:r>
              <a:rPr lang="en-US" sz="2400" dirty="0">
                <a:effectLst/>
                <a:latin typeface="Calibri" panose="020F0502020204030204" pitchFamily="34" charset="0"/>
                <a:ea typeface="Calibri" panose="020F0502020204030204" pitchFamily="34" charset="0"/>
                <a:cs typeface="Times New Roman" panose="02020603050405020304" pitchFamily="18" charset="0"/>
              </a:rPr>
              <a:t>you can call web page within same project called as relative path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&lt;a href=’</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’&gt;text&lt;/a&gt;: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syntax refer when your page present within same folder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 href=’../</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foldername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pagename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’&gt;Text&lt;/a&gt;: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this syntax refer when your page present in another folder.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674" name="Picture 2">
            <a:extLst>
              <a:ext uri="{FF2B5EF4-FFF2-40B4-BE49-F238E27FC236}">
                <a16:creationId xmlns:a16="http://schemas.microsoft.com/office/drawing/2014/main" id="{9D9360AB-FD3A-699B-5D37-B49E2F0DC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60070"/>
            <a:ext cx="9357073" cy="374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0179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752600" y="1039660"/>
            <a:ext cx="12830402" cy="924734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home.html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&lt;title&gt;color application&lt;/title&gt;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 target="_top"&gt;About&lt;/a&gt;&amp;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href='https://www.google.com/' target="_blank"&gt;Call Google Page&lt;/a&gt;&amp;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href='../services/service.html'&gt;Service&lt;/a&gt;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about.html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150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752600" y="1906550"/>
            <a:ext cx="12830402" cy="6907212"/>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services/service.html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&lt;h1&gt;Hello I am about page&lt;/h1&gt;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image as hyperlink </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create hyperlink with image before that we should have to know how to add image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add image on web page we have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imagename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width=”size” height=”size” alt=”text”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9018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BDD4FF-4C99-B63A-6599-CE3A4037D8C5}"/>
              </a:ext>
            </a:extLst>
          </p:cNvPr>
          <p:cNvSpPr txBox="1"/>
          <p:nvPr/>
        </p:nvSpPr>
        <p:spPr>
          <a:xfrm>
            <a:off x="1828800" y="1490850"/>
            <a:ext cx="12830402" cy="8535670"/>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Attributes Details of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imagename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image path which we want to display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width=”size”: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width of image using pixel or using %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height=”size”:</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height of image using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pixl</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alt=”set alternative text”: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this attribute is used for set the alternative text if image not found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9318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A2B6AF53-C47D-F645-2D27-8826B9765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81725"/>
            <a:ext cx="7230471" cy="3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56F16AA-04E9-043E-D4FF-FB7681CD657D}"/>
              </a:ext>
            </a:extLst>
          </p:cNvPr>
          <p:cNvSpPr txBox="1"/>
          <p:nvPr/>
        </p:nvSpPr>
        <p:spPr>
          <a:xfrm>
            <a:off x="2129186" y="3850734"/>
            <a:ext cx="12830402" cy="6354240"/>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image as hyperlink we have to use &lt;a&gt; tag as outer tag of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href='about.html'&gt;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865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6F16AA-04E9-043E-D4FF-FB7681CD657D}"/>
              </a:ext>
            </a:extLst>
          </p:cNvPr>
          <p:cNvSpPr txBox="1"/>
          <p:nvPr/>
        </p:nvSpPr>
        <p:spPr>
          <a:xfrm>
            <a:off x="2338050" y="1204501"/>
            <a:ext cx="12830402" cy="5929508"/>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create button as hyperlink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use button as hyperlink you can use the following 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&lt;input type='button' onclick="</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document.location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='about.html'" value="About us"/&gt;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1746" name="Picture 2">
            <a:extLst>
              <a:ext uri="{FF2B5EF4-FFF2-40B4-BE49-F238E27FC236}">
                <a16:creationId xmlns:a16="http://schemas.microsoft.com/office/drawing/2014/main" id="{89397860-7DCD-16C4-4997-D4E4C456F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50" y="8039100"/>
            <a:ext cx="8807332" cy="151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8FFB6F3-8102-005C-F66D-258396E77495}"/>
              </a:ext>
            </a:extLst>
          </p:cNvPr>
          <p:cNvSpPr txBox="1"/>
          <p:nvPr/>
        </p:nvSpPr>
        <p:spPr>
          <a:xfrm>
            <a:off x="2368530" y="7390475"/>
            <a:ext cx="10637520" cy="49212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Before click</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569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FFB6F3-8102-005C-F66D-258396E77495}"/>
              </a:ext>
            </a:extLst>
          </p:cNvPr>
          <p:cNvSpPr txBox="1"/>
          <p:nvPr/>
        </p:nvSpPr>
        <p:spPr>
          <a:xfrm>
            <a:off x="2719573" y="1906550"/>
            <a:ext cx="10637520" cy="492122"/>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After</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click</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770" name="Picture 2">
            <a:extLst>
              <a:ext uri="{FF2B5EF4-FFF2-40B4-BE49-F238E27FC236}">
                <a16:creationId xmlns:a16="http://schemas.microsoft.com/office/drawing/2014/main" id="{12D18743-5923-C1F4-BBD6-C10092196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552700"/>
            <a:ext cx="5982468" cy="18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58B60E8-33FA-DDFF-DA34-CADC3D965D4F}"/>
              </a:ext>
            </a:extLst>
          </p:cNvPr>
          <p:cNvSpPr txBox="1"/>
          <p:nvPr/>
        </p:nvSpPr>
        <p:spPr>
          <a:xfrm>
            <a:off x="2719573" y="4835181"/>
            <a:ext cx="1196340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set the title on hyperlink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set the title on hyperlink we have to use title attribute of &lt;a href=’’ /&gt;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771" name="Picture 3">
            <a:extLst>
              <a:ext uri="{FF2B5EF4-FFF2-40B4-BE49-F238E27FC236}">
                <a16:creationId xmlns:a16="http://schemas.microsoft.com/office/drawing/2014/main" id="{3569096C-0E92-001A-FFF3-142AEF126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159" y="7312497"/>
            <a:ext cx="14287728" cy="164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62200" y="1357852"/>
            <a:ext cx="11963400" cy="729603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&lt;a href='about.html' title='this link redirect to user on about page'&gt;About us&lt;/a&gt;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hyperlink book mark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Book mark means when we click on  hyperlink then link will jump on specified portion of the web page means when we have very large page and when click on hyperlink and if we to jump on specific portion of web page  then we can use book mark concept.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book mark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want to use the book mark concept then we required to use id attribute with hyperlink href as well as use id attribute with html element where we want to perform jump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6695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62200" y="1357852"/>
            <a:ext cx="1196340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Create HTML element with id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 </a:t>
            </a: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htmlelement</a:t>
            </a:r>
            <a:r>
              <a:rPr lang="en-US" sz="2400" dirty="0">
                <a:effectLst/>
                <a:latin typeface="Calibri" panose="020F0502020204030204" pitchFamily="34" charset="0"/>
                <a:ea typeface="Calibri" panose="020F0502020204030204" pitchFamily="34" charset="0"/>
                <a:cs typeface="Times New Roman" panose="02020603050405020304" pitchFamily="18" charset="0"/>
              </a:rPr>
              <a:t>  id=”</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idname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”&gt;write your text here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htmlelement</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&lt;h1 id=”first”&gt;I am first heading tag&lt;/h1&gt;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Use the id in href attribute  using # in a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Syntax: &lt;a href=”#</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idname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”&gt;text&lt;/a&gt;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#idname indicate which id should call when user click on hyperlink or on which jump control should jump when user click on hyperlink.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href='#five'&gt;Fifth&lt;/a&gt;&amp;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href='#ten'&gt;Tenth&lt;/a&gt;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699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&lt;h1&gt;First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first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&lt;h1&gt;Second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second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&lt;h1&gt;Third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third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&lt;h1&gt;Fourth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fourth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id="five"&gt;Fifth heading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fifth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&lt;h1&gt;Sixth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sixth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&lt;h1&gt;Seven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sevent</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&lt;h1&gt;Eight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eight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723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8" name="TextBox 12">
            <a:extLst>
              <a:ext uri="{FF2B5EF4-FFF2-40B4-BE49-F238E27FC236}">
                <a16:creationId xmlns:a16="http://schemas.microsoft.com/office/drawing/2014/main" id="{378B5451-D940-E542-2507-906CD59838AF}"/>
              </a:ext>
            </a:extLst>
          </p:cNvPr>
          <p:cNvSpPr txBox="1"/>
          <p:nvPr/>
        </p:nvSpPr>
        <p:spPr>
          <a:xfrm>
            <a:off x="2324854" y="847834"/>
            <a:ext cx="11467346"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How many Types of Markup language?</a:t>
            </a:r>
          </a:p>
        </p:txBody>
      </p:sp>
      <p:sp>
        <p:nvSpPr>
          <p:cNvPr id="9" name="TextBox 11">
            <a:extLst>
              <a:ext uri="{FF2B5EF4-FFF2-40B4-BE49-F238E27FC236}">
                <a16:creationId xmlns:a16="http://schemas.microsoft.com/office/drawing/2014/main" id="{278EA7F0-61D4-6C9E-9696-4A5F72376068}"/>
              </a:ext>
            </a:extLst>
          </p:cNvPr>
          <p:cNvSpPr txBox="1"/>
          <p:nvPr/>
        </p:nvSpPr>
        <p:spPr>
          <a:xfrm>
            <a:off x="2324854" y="2080339"/>
            <a:ext cx="14720927" cy="1377493"/>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HTML is markup which is used for design web page as well as provide the linking between them using tags but HTML markup language cannot write custom tag or user define tag user must be use predefined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24854" y="3395694"/>
            <a:ext cx="14720927" cy="4823565"/>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HTML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html page&lt;/title&gt;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&lt;h1&gt;Hey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 am html&lt;/h1&gt;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684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325698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&lt;h1&gt;Nine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nine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id="ten"&gt;Ten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Tenth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819" name="Picture 3">
            <a:extLst>
              <a:ext uri="{FF2B5EF4-FFF2-40B4-BE49-F238E27FC236}">
                <a16:creationId xmlns:a16="http://schemas.microsoft.com/office/drawing/2014/main" id="{FA5A60C0-09E1-559C-0BA9-0DCDE192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55" y="3467100"/>
            <a:ext cx="5270070" cy="64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661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93278" y="744393"/>
            <a:ext cx="11963400" cy="325698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&lt;h1&gt;Nine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nine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 id="ten"&gt;Ten heading&lt;/h1&gt;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this is the Tenth the heading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819" name="Picture 3">
            <a:extLst>
              <a:ext uri="{FF2B5EF4-FFF2-40B4-BE49-F238E27FC236}">
                <a16:creationId xmlns:a16="http://schemas.microsoft.com/office/drawing/2014/main" id="{FA5A60C0-09E1-559C-0BA9-0DCDE192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55" y="3467100"/>
            <a:ext cx="5270070" cy="64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9518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542120" y="1485900"/>
            <a:ext cx="13890041" cy="823372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Image map concept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&lt;map&gt; tag is used to define the image map. An image map is an image with clickable areas.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image map means we need to use two tags at a same name as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Steps to work with image map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Use &lt;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 with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attribute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is attribute which is used for set the image map name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=”image path”  width=”size”  height=”size”  alt=”text”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mapname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Example:&lt;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width=”100%” height=”500px” alt=”no image found”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=”#first”&gt;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Use map tag with name attribute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Name attribute of map tag should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&lt;map name=”name of map”&gt; &lt;/map&gt;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 name=”first”&gt;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here first we use as value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 of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6099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2749671"/>
            <a:ext cx="13890041" cy="478765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 Use Area tag in map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Area tag is used for decide shape, coordinates as well as hyperlink which we want to open when user click in that particular portion of image or area of image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 name=”map name”&gt;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 circle |square” cords=”x y w h” alt=”text” href=”page”&gt;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&lt;/map&gt;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225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2749671"/>
            <a:ext cx="13890041" cy="657481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testimage.html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img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src</a:t>
            </a:r>
            <a:r>
              <a:rPr lang="en-US" sz="2400" dirty="0">
                <a:effectLst/>
                <a:latin typeface="Calibri" panose="020F0502020204030204" pitchFamily="34" charset="0"/>
                <a:ea typeface="Calibri" panose="020F0502020204030204" pitchFamily="34" charset="0"/>
                <a:cs typeface="Times New Roman" panose="02020603050405020304" pitchFamily="18" charset="0"/>
              </a:rPr>
              <a:t>="er.jpg" width="90%" height="500px" alt="image not found"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usemap</a:t>
            </a:r>
            <a:r>
              <a:rPr lang="en-US" sz="2400" dirty="0">
                <a:effectLst/>
                <a:latin typeface="Calibri" panose="020F0502020204030204" pitchFamily="34" charset="0"/>
                <a:ea typeface="Calibri" panose="020F0502020204030204" pitchFamily="34" charset="0"/>
                <a:cs typeface="Times New Roman" panose="02020603050405020304" pitchFamily="18" charset="0"/>
              </a:rPr>
              <a:t>="#test"/&gt;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&lt;map name="test"&gt;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coords="0,0,400,100" href="first.html" title="call first web 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&lt;area shape="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rect</a:t>
            </a:r>
            <a:r>
              <a:rPr lang="en-US" sz="2400" dirty="0">
                <a:effectLst/>
                <a:latin typeface="Calibri" panose="020F0502020204030204" pitchFamily="34" charset="0"/>
                <a:ea typeface="Calibri" panose="020F0502020204030204" pitchFamily="34" charset="0"/>
                <a:cs typeface="Times New Roman" panose="02020603050405020304" pitchFamily="18" charset="0"/>
              </a:rPr>
              <a:t>" coords="0,200,400,400" href="second.html" title="call second web page"/&gt;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&lt;/map&gt;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9063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328029" y="1257300"/>
            <a:ext cx="13890041" cy="8786701"/>
          </a:xfrm>
          <a:prstGeom prst="rect">
            <a:avLst/>
          </a:prstGeom>
          <a:noFill/>
        </p:spPr>
        <p:txBody>
          <a:bodyPr wrap="square">
            <a:spAutoFit/>
          </a:bodyPr>
          <a:lstStyle/>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F</a:t>
            </a:r>
            <a:r>
              <a:rPr lang="en-US" sz="2400" b="1" dirty="0">
                <a:effectLst/>
                <a:latin typeface="Calibri" panose="020F0502020204030204" pitchFamily="34" charset="0"/>
                <a:ea typeface="Calibri" panose="020F0502020204030204" pitchFamily="34" charset="0"/>
                <a:cs typeface="Times New Roman" panose="02020603050405020304" pitchFamily="18" charset="0"/>
              </a:rPr>
              <a:t>irst.html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first image&lt;/h1&gt;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econd.html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&lt;title&gt;image example&lt;/title&gt;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&lt;h1&gt;I am second image&lt;/h1&gt;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 &lt;/html&gt;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5923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29186" y="1350353"/>
            <a:ext cx="13890041" cy="199234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&lt;table&gt; tag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&lt;table&gt; tag is used for display the  data on web page in tabular format or in grid format means if we want to show your data in row and column format then we can use table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table in HTML we have following tags of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EE54451-8DB1-2613-EF56-E7B587085B09}"/>
              </a:ext>
            </a:extLst>
          </p:cNvPr>
          <p:cNvGraphicFramePr>
            <a:graphicFrameLocks noGrp="1"/>
          </p:cNvGraphicFramePr>
          <p:nvPr>
            <p:extLst>
              <p:ext uri="{D42A27DB-BD31-4B8C-83A1-F6EECF244321}">
                <p14:modId xmlns:p14="http://schemas.microsoft.com/office/powerpoint/2010/main" val="372895489"/>
              </p:ext>
            </p:extLst>
          </p:nvPr>
        </p:nvGraphicFramePr>
        <p:xfrm>
          <a:off x="2129185" y="3697037"/>
          <a:ext cx="9641233" cy="5435072"/>
        </p:xfrm>
        <a:graphic>
          <a:graphicData uri="http://schemas.openxmlformats.org/drawingml/2006/table">
            <a:tbl>
              <a:tblPr firstRow="1" firstCol="1" bandRow="1">
                <a:tableStyleId>{5C22544A-7EE6-4342-B048-85BDC9FD1C3A}</a:tableStyleId>
              </a:tblPr>
              <a:tblGrid>
                <a:gridCol w="2107258">
                  <a:extLst>
                    <a:ext uri="{9D8B030D-6E8A-4147-A177-3AD203B41FA5}">
                      <a16:colId xmlns:a16="http://schemas.microsoft.com/office/drawing/2014/main" val="4282521152"/>
                    </a:ext>
                  </a:extLst>
                </a:gridCol>
                <a:gridCol w="7533975">
                  <a:extLst>
                    <a:ext uri="{9D8B030D-6E8A-4147-A177-3AD203B41FA5}">
                      <a16:colId xmlns:a16="http://schemas.microsoft.com/office/drawing/2014/main" val="1098420964"/>
                    </a:ext>
                  </a:extLst>
                </a:gridCol>
              </a:tblGrid>
              <a:tr h="422442">
                <a:tc>
                  <a:txBody>
                    <a:bodyPr/>
                    <a:lstStyle/>
                    <a:p>
                      <a:pPr>
                        <a:lnSpc>
                          <a:spcPct val="115000"/>
                        </a:lnSpc>
                        <a:spcAft>
                          <a:spcPts val="1000"/>
                        </a:spcAft>
                      </a:pPr>
                      <a:r>
                        <a:rPr lang="en-US" sz="2400">
                          <a:effectLst/>
                        </a:rPr>
                        <a:t>Tag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Description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484111"/>
                  </a:ext>
                </a:extLst>
              </a:tr>
              <a:tr h="422442">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a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7636825"/>
                  </a:ext>
                </a:extLst>
              </a:tr>
              <a:tr h="422442">
                <a:tc>
                  <a:txBody>
                    <a:bodyPr/>
                    <a:lstStyle/>
                    <a:p>
                      <a:pPr>
                        <a:lnSpc>
                          <a:spcPct val="115000"/>
                        </a:lnSpc>
                        <a:spcAft>
                          <a:spcPts val="1000"/>
                        </a:spcAft>
                      </a:pPr>
                      <a:r>
                        <a:rPr lang="en-US" sz="2400">
                          <a:effectLst/>
                        </a:rPr>
                        <a:t>&lt;caption&gt;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caption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917524"/>
                  </a:ext>
                </a:extLst>
              </a:tr>
              <a:tr h="422442">
                <a:tc>
                  <a:txBody>
                    <a:bodyPr/>
                    <a:lstStyle/>
                    <a:p>
                      <a:pPr>
                        <a:lnSpc>
                          <a:spcPct val="115000"/>
                        </a:lnSpc>
                        <a:spcAft>
                          <a:spcPts val="1000"/>
                        </a:spcAft>
                      </a:pPr>
                      <a:r>
                        <a:rPr lang="en-US" sz="2400">
                          <a:effectLst/>
                        </a:rPr>
                        <a:t>&lt;tr&gt;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row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774631"/>
                  </a:ext>
                </a:extLst>
              </a:tr>
              <a:tr h="422442">
                <a:tc>
                  <a:txBody>
                    <a:bodyPr/>
                    <a:lstStyle/>
                    <a:p>
                      <a:pPr>
                        <a:lnSpc>
                          <a:spcPct val="115000"/>
                        </a:lnSpc>
                        <a:spcAft>
                          <a:spcPts val="1000"/>
                        </a:spcAft>
                      </a:pPr>
                      <a:r>
                        <a:rPr lang="en-US" sz="2400">
                          <a:effectLst/>
                        </a:rPr>
                        <a:t>&lt;th&gt;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heading or header cell or column of table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206770"/>
                  </a:ext>
                </a:extLst>
              </a:tr>
              <a:tr h="422442">
                <a:tc>
                  <a:txBody>
                    <a:bodyPr/>
                    <a:lstStyle/>
                    <a:p>
                      <a:pPr>
                        <a:lnSpc>
                          <a:spcPct val="115000"/>
                        </a:lnSpc>
                        <a:spcAft>
                          <a:spcPts val="1000"/>
                        </a:spcAft>
                      </a:pPr>
                      <a:r>
                        <a:rPr lang="en-US" sz="2400">
                          <a:effectLst/>
                        </a:rPr>
                        <a:t>&lt;td&gt;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column or table data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7836613"/>
                  </a:ext>
                </a:extLst>
              </a:tr>
              <a:tr h="422442">
                <a:tc>
                  <a:txBody>
                    <a:bodyPr/>
                    <a:lstStyle/>
                    <a:p>
                      <a:pPr>
                        <a:lnSpc>
                          <a:spcPct val="115000"/>
                        </a:lnSpc>
                        <a:spcAft>
                          <a:spcPts val="1000"/>
                        </a:spcAft>
                      </a:pPr>
                      <a:r>
                        <a:rPr lang="en-US" sz="2400">
                          <a:effectLst/>
                        </a:rPr>
                        <a:t>&lt;thead&gt;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of header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388943"/>
                  </a:ext>
                </a:extLst>
              </a:tr>
              <a:tr h="422442">
                <a:tc>
                  <a:txBody>
                    <a:bodyPr/>
                    <a:lstStyle/>
                    <a:p>
                      <a:pPr>
                        <a:lnSpc>
                          <a:spcPct val="115000"/>
                        </a:lnSpc>
                        <a:spcAft>
                          <a:spcPts val="1000"/>
                        </a:spcAft>
                      </a:pPr>
                      <a:r>
                        <a:rPr lang="en-US" sz="2400">
                          <a:effectLst/>
                        </a:rPr>
                        <a:t>&lt;tbody&gt;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body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1434150"/>
                  </a:ext>
                </a:extLst>
              </a:tr>
              <a:tr h="4224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footer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844599"/>
                  </a:ext>
                </a:extLst>
              </a:tr>
              <a:tr h="422442">
                <a:tc>
                  <a:txBody>
                    <a:bodyPr/>
                    <a:lstStyle/>
                    <a:p>
                      <a:pPr>
                        <a:lnSpc>
                          <a:spcPct val="115000"/>
                        </a:lnSpc>
                        <a:spcAft>
                          <a:spcPts val="1000"/>
                        </a:spcAft>
                      </a:pPr>
                      <a:r>
                        <a:rPr lang="en-US" sz="2400">
                          <a:effectLst/>
                        </a:rPr>
                        <a:t>&lt;colgroup&gt;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Specify a group of one or more column in table for formatting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2758387"/>
                  </a:ext>
                </a:extLst>
              </a:tr>
              <a:tr h="422442">
                <a:tc>
                  <a:txBody>
                    <a:bodyPr/>
                    <a:lstStyle/>
                    <a:p>
                      <a:pPr>
                        <a:lnSpc>
                          <a:spcPct val="115000"/>
                        </a:lnSpc>
                        <a:spcAft>
                          <a:spcPts val="1000"/>
                        </a:spcAft>
                      </a:pPr>
                      <a:r>
                        <a:rPr lang="en-US" sz="2400">
                          <a:effectLst/>
                        </a:rPr>
                        <a:t>&lt;col&gt;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Specify a column property for each column within a &lt;</a:t>
                      </a:r>
                      <a:r>
                        <a:rPr lang="en-US" sz="2400" dirty="0" err="1">
                          <a:effectLst/>
                        </a:rPr>
                        <a:t>colgroup</a:t>
                      </a:r>
                      <a:r>
                        <a:rPr lang="en-US" sz="2400" dirty="0">
                          <a:effectLst/>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7850439"/>
                  </a:ext>
                </a:extLst>
              </a:tr>
            </a:tbl>
          </a:graphicData>
        </a:graphic>
      </p:graphicFrame>
    </p:spTree>
    <p:extLst>
      <p:ext uri="{BB962C8B-B14F-4D97-AF65-F5344CB8AC3E}">
        <p14:creationId xmlns:p14="http://schemas.microsoft.com/office/powerpoint/2010/main" val="3229075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29186" y="1350353"/>
            <a:ext cx="13890041" cy="1992340"/>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&lt;table&gt; tag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&lt;table&gt; tag is used for display the  data on web page in tabular format or in grid format means if we want to show your data in row and column format then we can use table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table in HTML we have following tags of tag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EE54451-8DB1-2613-EF56-E7B587085B09}"/>
              </a:ext>
            </a:extLst>
          </p:cNvPr>
          <p:cNvGraphicFramePr>
            <a:graphicFrameLocks noGrp="1"/>
          </p:cNvGraphicFramePr>
          <p:nvPr/>
        </p:nvGraphicFramePr>
        <p:xfrm>
          <a:off x="2129185" y="3697037"/>
          <a:ext cx="9641233" cy="5435072"/>
        </p:xfrm>
        <a:graphic>
          <a:graphicData uri="http://schemas.openxmlformats.org/drawingml/2006/table">
            <a:tbl>
              <a:tblPr firstRow="1" firstCol="1" bandRow="1">
                <a:tableStyleId>{5C22544A-7EE6-4342-B048-85BDC9FD1C3A}</a:tableStyleId>
              </a:tblPr>
              <a:tblGrid>
                <a:gridCol w="2107258">
                  <a:extLst>
                    <a:ext uri="{9D8B030D-6E8A-4147-A177-3AD203B41FA5}">
                      <a16:colId xmlns:a16="http://schemas.microsoft.com/office/drawing/2014/main" val="4282521152"/>
                    </a:ext>
                  </a:extLst>
                </a:gridCol>
                <a:gridCol w="7533975">
                  <a:extLst>
                    <a:ext uri="{9D8B030D-6E8A-4147-A177-3AD203B41FA5}">
                      <a16:colId xmlns:a16="http://schemas.microsoft.com/office/drawing/2014/main" val="1098420964"/>
                    </a:ext>
                  </a:extLst>
                </a:gridCol>
              </a:tblGrid>
              <a:tr h="422442">
                <a:tc>
                  <a:txBody>
                    <a:bodyPr/>
                    <a:lstStyle/>
                    <a:p>
                      <a:pPr>
                        <a:lnSpc>
                          <a:spcPct val="115000"/>
                        </a:lnSpc>
                        <a:spcAft>
                          <a:spcPts val="1000"/>
                        </a:spcAft>
                      </a:pPr>
                      <a:r>
                        <a:rPr lang="en-US" sz="2400">
                          <a:effectLst/>
                        </a:rPr>
                        <a:t>Tag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Description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484111"/>
                  </a:ext>
                </a:extLst>
              </a:tr>
              <a:tr h="422442">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a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7636825"/>
                  </a:ext>
                </a:extLst>
              </a:tr>
              <a:tr h="422442">
                <a:tc>
                  <a:txBody>
                    <a:bodyPr/>
                    <a:lstStyle/>
                    <a:p>
                      <a:pPr>
                        <a:lnSpc>
                          <a:spcPct val="115000"/>
                        </a:lnSpc>
                        <a:spcAft>
                          <a:spcPts val="1000"/>
                        </a:spcAft>
                      </a:pPr>
                      <a:r>
                        <a:rPr lang="en-US" sz="2400">
                          <a:effectLst/>
                        </a:rPr>
                        <a:t>&lt;caption&gt;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caption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917524"/>
                  </a:ext>
                </a:extLst>
              </a:tr>
              <a:tr h="422442">
                <a:tc>
                  <a:txBody>
                    <a:bodyPr/>
                    <a:lstStyle/>
                    <a:p>
                      <a:pPr>
                        <a:lnSpc>
                          <a:spcPct val="115000"/>
                        </a:lnSpc>
                        <a:spcAft>
                          <a:spcPts val="1000"/>
                        </a:spcAft>
                      </a:pPr>
                      <a:r>
                        <a:rPr lang="en-US" sz="2400">
                          <a:effectLst/>
                        </a:rPr>
                        <a:t>&lt;tr&gt;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row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3774631"/>
                  </a:ext>
                </a:extLst>
              </a:tr>
              <a:tr h="422442">
                <a:tc>
                  <a:txBody>
                    <a:bodyPr/>
                    <a:lstStyle/>
                    <a:p>
                      <a:pPr>
                        <a:lnSpc>
                          <a:spcPct val="115000"/>
                        </a:lnSpc>
                        <a:spcAft>
                          <a:spcPts val="1000"/>
                        </a:spcAft>
                      </a:pPr>
                      <a:r>
                        <a:rPr lang="en-US" sz="2400">
                          <a:effectLst/>
                        </a:rPr>
                        <a:t>&lt;th&gt;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heading or header cell or column of table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9206770"/>
                  </a:ext>
                </a:extLst>
              </a:tr>
              <a:tr h="422442">
                <a:tc>
                  <a:txBody>
                    <a:bodyPr/>
                    <a:lstStyle/>
                    <a:p>
                      <a:pPr>
                        <a:lnSpc>
                          <a:spcPct val="115000"/>
                        </a:lnSpc>
                        <a:spcAft>
                          <a:spcPts val="1000"/>
                        </a:spcAft>
                      </a:pPr>
                      <a:r>
                        <a:rPr lang="en-US" sz="2400">
                          <a:effectLst/>
                        </a:rPr>
                        <a:t>&lt;td&gt;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Define table column or table data</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7836613"/>
                  </a:ext>
                </a:extLst>
              </a:tr>
              <a:tr h="422442">
                <a:tc>
                  <a:txBody>
                    <a:bodyPr/>
                    <a:lstStyle/>
                    <a:p>
                      <a:pPr>
                        <a:lnSpc>
                          <a:spcPct val="115000"/>
                        </a:lnSpc>
                        <a:spcAft>
                          <a:spcPts val="1000"/>
                        </a:spcAft>
                      </a:pPr>
                      <a:r>
                        <a:rPr lang="en-US" sz="2400">
                          <a:effectLst/>
                        </a:rPr>
                        <a:t>&lt;thead&gt;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of header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388943"/>
                  </a:ext>
                </a:extLst>
              </a:tr>
              <a:tr h="422442">
                <a:tc>
                  <a:txBody>
                    <a:bodyPr/>
                    <a:lstStyle/>
                    <a:p>
                      <a:pPr>
                        <a:lnSpc>
                          <a:spcPct val="115000"/>
                        </a:lnSpc>
                        <a:spcAft>
                          <a:spcPts val="1000"/>
                        </a:spcAft>
                      </a:pPr>
                      <a:r>
                        <a:rPr lang="en-US" sz="2400">
                          <a:effectLst/>
                        </a:rPr>
                        <a:t>&lt;tbody&gt;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body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1434150"/>
                  </a:ext>
                </a:extLst>
              </a:tr>
              <a:tr h="4224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Group the footer content in table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844599"/>
                  </a:ext>
                </a:extLst>
              </a:tr>
              <a:tr h="422442">
                <a:tc>
                  <a:txBody>
                    <a:bodyPr/>
                    <a:lstStyle/>
                    <a:p>
                      <a:pPr>
                        <a:lnSpc>
                          <a:spcPct val="115000"/>
                        </a:lnSpc>
                        <a:spcAft>
                          <a:spcPts val="1000"/>
                        </a:spcAft>
                      </a:pPr>
                      <a:r>
                        <a:rPr lang="en-US" sz="2400">
                          <a:effectLst/>
                        </a:rPr>
                        <a:t>&lt;colgroup&gt;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Specify a group of one or more column in table for formatting</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2758387"/>
                  </a:ext>
                </a:extLst>
              </a:tr>
              <a:tr h="422442">
                <a:tc>
                  <a:txBody>
                    <a:bodyPr/>
                    <a:lstStyle/>
                    <a:p>
                      <a:pPr>
                        <a:lnSpc>
                          <a:spcPct val="115000"/>
                        </a:lnSpc>
                        <a:spcAft>
                          <a:spcPts val="1000"/>
                        </a:spcAft>
                      </a:pPr>
                      <a:r>
                        <a:rPr lang="en-US" sz="2400">
                          <a:effectLst/>
                        </a:rPr>
                        <a:t>&lt;col&gt;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Specify a column property for each column within a &lt;</a:t>
                      </a:r>
                      <a:r>
                        <a:rPr lang="en-US" sz="2400" dirty="0" err="1">
                          <a:effectLst/>
                        </a:rPr>
                        <a:t>colgroup</a:t>
                      </a:r>
                      <a:r>
                        <a:rPr lang="en-US" sz="2400" dirty="0">
                          <a:effectLst/>
                        </a:rPr>
                        <a:t>&gt;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7850439"/>
                  </a:ext>
                </a:extLst>
              </a:tr>
            </a:tbl>
          </a:graphicData>
        </a:graphic>
      </p:graphicFrame>
    </p:spTree>
    <p:extLst>
      <p:ext uri="{BB962C8B-B14F-4D97-AF65-F5344CB8AC3E}">
        <p14:creationId xmlns:p14="http://schemas.microsoft.com/office/powerpoint/2010/main" val="40844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2198979" y="522596"/>
            <a:ext cx="13890041" cy="976440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for display the multiple employee data in table with field or column or data like as id name and salary of employee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&lt;table width="50%"  border="1"&gt;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&lt;caption&gt;Employee Data&lt;/caption&gt;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&gt;ID&lt;/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&gt;SALARY&lt;/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5967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8B60E8-33FA-DDFF-DA34-CADC3D965D4F}"/>
              </a:ext>
            </a:extLst>
          </p:cNvPr>
          <p:cNvSpPr txBox="1"/>
          <p:nvPr/>
        </p:nvSpPr>
        <p:spPr>
          <a:xfrm>
            <a:off x="3009132" y="522596"/>
            <a:ext cx="13079888"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   &lt;/center&gt;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517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11">
            <a:extLst>
              <a:ext uri="{FF2B5EF4-FFF2-40B4-BE49-F238E27FC236}">
                <a16:creationId xmlns:a16="http://schemas.microsoft.com/office/drawing/2014/main" id="{278EA7F0-61D4-6C9E-9696-4A5F72376068}"/>
              </a:ext>
            </a:extLst>
          </p:cNvPr>
          <p:cNvSpPr txBox="1"/>
          <p:nvPr/>
        </p:nvSpPr>
        <p:spPr>
          <a:xfrm>
            <a:off x="2315021" y="1562662"/>
            <a:ext cx="14720927" cy="824521"/>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2.XML: </a:t>
            </a:r>
            <a:r>
              <a:rPr lang="en-US" sz="2400" dirty="0">
                <a:effectLst/>
                <a:latin typeface="Calibri" panose="020F0502020204030204" pitchFamily="34" charset="0"/>
                <a:ea typeface="Calibri" panose="020F0502020204030204" pitchFamily="34" charset="0"/>
                <a:cs typeface="Times New Roman" panose="02020603050405020304" pitchFamily="18" charset="0"/>
              </a:rPr>
              <a:t>Extensible Markup language it is used for store and manage user defined data</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as well as it help us to write the custom or user defined tags by developer.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C4790AA-D567-B997-7241-24C7AACDE768}"/>
              </a:ext>
            </a:extLst>
          </p:cNvPr>
          <p:cNvSpPr txBox="1"/>
          <p:nvPr/>
        </p:nvSpPr>
        <p:spPr>
          <a:xfrm>
            <a:off x="2315022" y="2706625"/>
            <a:ext cx="14720927" cy="3164649"/>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XML: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&lt;employee&gt;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&lt;id&gt;1&lt;/id&gt;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&lt;name&gt;ABC&lt;/name&gt;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sal</a:t>
            </a:r>
            <a:r>
              <a:rPr lang="en-US" sz="2400" dirty="0">
                <a:effectLst/>
                <a:latin typeface="Calibri" panose="020F0502020204030204" pitchFamily="34" charset="0"/>
                <a:ea typeface="Calibri" panose="020F0502020204030204" pitchFamily="34" charset="0"/>
                <a:cs typeface="Times New Roman" panose="02020603050405020304" pitchFamily="18" charset="0"/>
              </a:rPr>
              <a:t>&gt;10000&lt;/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&lt;/employee&gt;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11">
            <a:extLst>
              <a:ext uri="{FF2B5EF4-FFF2-40B4-BE49-F238E27FC236}">
                <a16:creationId xmlns:a16="http://schemas.microsoft.com/office/drawing/2014/main" id="{17B082B3-E80E-B852-8267-D61EF0E2047D}"/>
              </a:ext>
            </a:extLst>
          </p:cNvPr>
          <p:cNvSpPr txBox="1"/>
          <p:nvPr/>
        </p:nvSpPr>
        <p:spPr>
          <a:xfrm>
            <a:off x="2129186" y="6219836"/>
            <a:ext cx="14720927" cy="2355197"/>
          </a:xfrm>
          <a:prstGeom prst="rect">
            <a:avLst/>
          </a:prstGeom>
        </p:spPr>
        <p:txBody>
          <a:bodyPr wrap="square" lIns="0" tIns="0" rIns="0" bIns="0" rtlCol="0" anchor="t">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3.XHTML: </a:t>
            </a:r>
            <a:r>
              <a:rPr lang="en-US" sz="2400" dirty="0">
                <a:effectLst/>
                <a:latin typeface="Calibri" panose="020F0502020204030204" pitchFamily="34" charset="0"/>
                <a:ea typeface="Calibri" panose="020F0502020204030204" pitchFamily="34" charset="0"/>
                <a:cs typeface="Times New Roman" panose="02020603050405020304" pitchFamily="18" charset="0"/>
              </a:rPr>
              <a:t>XHTML is extensible Hyper Text Markup language and it is combination of XML and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Means using this language we can use the HTML with custom tags  means when we use this language we can use the HTML features as well as XML features means HTML feature is design web page using predefined tags and XML feature is write custom tag means we can achieve both things using this language.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When we use XHTML we must be use &lt;html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means using XHTML we need to use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attribute.3.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5918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D1611E6C-D468-991B-EB51-40F5D44A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723899"/>
            <a:ext cx="9296400" cy="282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FF0E316-CAB7-5134-0AE3-A0444C0E2AA3}"/>
              </a:ext>
            </a:extLst>
          </p:cNvPr>
          <p:cNvSpPr txBox="1"/>
          <p:nvPr/>
        </p:nvSpPr>
        <p:spPr>
          <a:xfrm>
            <a:off x="2503170" y="3695700"/>
            <a:ext cx="10690860" cy="491589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&lt;table width="50%"  border="1"&gt;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&lt;caption&gt;Employee Data&lt;/caption&gt;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7959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399" y="876300"/>
            <a:ext cx="10181657"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&gt;ID&lt;/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&gt;SALARY&lt;/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&lt;td&gt;20000&lt;/td&gt;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0714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399" y="876300"/>
            <a:ext cx="10181657" cy="8658461"/>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&lt;td&gt;30000&lt;/td&gt;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and Row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Cols 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cols span means when we combine/merge multiple columns as single column in row called as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cols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438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400" y="3251886"/>
            <a:ext cx="10181657" cy="687130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cols span practically by using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implement cols span practically by using HTML we have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property and we can use this property with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and &lt;td&gt; tag shown in following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=”number of column for merge”&gt;data&lt;/td&gt;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=”number of column for merge”&gt;write here heading&lt;/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7890" name="Picture 2">
            <a:extLst>
              <a:ext uri="{FF2B5EF4-FFF2-40B4-BE49-F238E27FC236}">
                <a16:creationId xmlns:a16="http://schemas.microsoft.com/office/drawing/2014/main" id="{8762ACC8-1493-D181-7B11-180ADE6CB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61213"/>
            <a:ext cx="6553200" cy="269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71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819400" y="342900"/>
            <a:ext cx="10181657" cy="9892645"/>
          </a:xfrm>
          <a:prstGeom prst="rect">
            <a:avLst/>
          </a:prstGeom>
          <a:noFill/>
        </p:spPr>
        <p:txBody>
          <a:bodyPr wrap="square">
            <a:spAutoFit/>
          </a:bodyPr>
          <a:lstStyle/>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&gt;EMAIL&lt;/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&lt;td&gt;ABC&lt;/td&gt;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lvl="1">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 &lt;/tr&gt; &lt;tr align="center"&gt;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2910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935143" y="800100"/>
            <a:ext cx="10181657" cy="5991384"/>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="2"&gt;MNO&lt;/td&gt;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&lt;/table&gt; &lt;/center&gt;  &lt;/body&gt;&lt;/html&gt;</a:t>
            </a: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8914" name="Picture 2">
            <a:extLst>
              <a:ext uri="{FF2B5EF4-FFF2-40B4-BE49-F238E27FC236}">
                <a16:creationId xmlns:a16="http://schemas.microsoft.com/office/drawing/2014/main" id="{84465370-F834-3623-66C5-BCA9B403F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143" y="6482073"/>
            <a:ext cx="10181657" cy="312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284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743200" y="1737281"/>
            <a:ext cx="10181657" cy="91685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Rows 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when we manage single by row using multiple rows called as row span or if we merge multiple rows for  creating a single row called as rows span.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9940" name="Picture 4">
            <a:extLst>
              <a:ext uri="{FF2B5EF4-FFF2-40B4-BE49-F238E27FC236}">
                <a16:creationId xmlns:a16="http://schemas.microsoft.com/office/drawing/2014/main" id="{8852967B-3DB1-FFB0-5024-11F24FB55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857500"/>
            <a:ext cx="7203377" cy="252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A6711C5-AAC5-3A26-D9A1-3FA19C4C2C7A}"/>
              </a:ext>
            </a:extLst>
          </p:cNvPr>
          <p:cNvSpPr txBox="1"/>
          <p:nvPr/>
        </p:nvSpPr>
        <p:spPr>
          <a:xfrm>
            <a:off x="2758440" y="5923615"/>
            <a:ext cx="10690860" cy="215103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Row span practically using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implement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practically we have to use attribute name as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rowcount</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960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752600" y="723900"/>
            <a:ext cx="10181657"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&gt;NAME&lt;/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&gt;EMAIL&lt;/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&gt;CONTACT&lt;/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62" name="Picture 2">
            <a:extLst>
              <a:ext uri="{FF2B5EF4-FFF2-40B4-BE49-F238E27FC236}">
                <a16:creationId xmlns:a16="http://schemas.microsoft.com/office/drawing/2014/main" id="{C509F2FC-DC6D-C36E-67B6-35940874C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35642"/>
            <a:ext cx="8068162" cy="253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57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286000" y="342900"/>
            <a:ext cx="10181657" cy="9892645"/>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="2"&gt;ABC&lt;/td&gt;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  &lt;/body&gt;&lt;/html&gt;</a:t>
            </a:r>
          </a:p>
        </p:txBody>
      </p:sp>
    </p:spTree>
    <p:extLst>
      <p:ext uri="{BB962C8B-B14F-4D97-AF65-F5344CB8AC3E}">
        <p14:creationId xmlns:p14="http://schemas.microsoft.com/office/powerpoint/2010/main" val="1781743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286000" y="1409700"/>
            <a:ext cx="13487400" cy="593361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Tag</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in HTML is used to group one or more &lt;col&gt; elements in a table, allowing you to apply styles or attributes to entire columns within the table. It helps in controlling the layout and presentation of table columns, such as setting the width, background color, or other properties for the grouped columns.</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Key Points: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Purpose: To group columns in a table and apply styles or attributes to them collectively.</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Usage: Typically used with the &lt;col&gt; tag inside it. </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you have more columns and you want to group them and apply styles accordingly, you can use multiple &lt;col&gt; elements within the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You can also specify the span attribute on a &lt;col&gt; element to apply styles to multiple columns at once.</a:t>
            </a:r>
          </a:p>
        </p:txBody>
      </p:sp>
    </p:spTree>
    <p:extLst>
      <p:ext uri="{BB962C8B-B14F-4D97-AF65-F5344CB8AC3E}">
        <p14:creationId xmlns:p14="http://schemas.microsoft.com/office/powerpoint/2010/main" val="1771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07063" y="1501637"/>
            <a:ext cx="14720927" cy="673075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 PUBLIC "-//W3C//DTD XHTML 1.1//EN"</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"http://www.w3.org/TR/xhtml11/DTD/xhtml11.dtd"&gt;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&lt;html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xmlns</a:t>
            </a:r>
            <a:r>
              <a:rPr lang="en-US" sz="2400" dirty="0">
                <a:effectLst/>
                <a:latin typeface="Calibri" panose="020F0502020204030204" pitchFamily="34" charset="0"/>
                <a:ea typeface="Calibri" panose="020F0502020204030204" pitchFamily="34" charset="0"/>
                <a:cs typeface="Times New Roman" panose="02020603050405020304" pitchFamily="18" charset="0"/>
              </a:rPr>
              <a:t>="http://www.w3.org/1999/xhtml"&gt;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&lt;title&gt;Title of document&lt;/title&gt;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&lt;/head&gt;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some content here...</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&lt;/body&gt;</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4.SGML: </a:t>
            </a:r>
            <a:r>
              <a:rPr lang="en-US" sz="2400" dirty="0">
                <a:effectLst/>
                <a:latin typeface="Calibri" panose="020F0502020204030204" pitchFamily="34" charset="0"/>
                <a:ea typeface="Calibri" panose="020F0502020204030204" pitchFamily="34" charset="0"/>
                <a:cs typeface="Times New Roman" panose="02020603050405020304" pitchFamily="18" charset="0"/>
              </a:rPr>
              <a:t>Standard Generalized markup language it is used for define standard way to use markup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languge</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 </a:t>
            </a:r>
            <a:r>
              <a:rPr lang="en-US" sz="2400" dirty="0">
                <a:effectLst/>
                <a:latin typeface="Calibri" panose="020F0502020204030204" pitchFamily="34" charset="0"/>
                <a:ea typeface="Calibri" panose="020F0502020204030204" pitchFamily="34" charset="0"/>
                <a:cs typeface="Times New Roman" panose="02020603050405020304" pitchFamily="18" charset="0"/>
              </a:rPr>
              <a:t>we will discuss this markup language later at the end of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5419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81200" y="266700"/>
            <a:ext cx="13487400" cy="1044561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br</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&lt;table width="50%" border="1"&gt;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Employee Details</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&lt;/caption&gt;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red"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green"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thead</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60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81200" y="266700"/>
            <a:ext cx="13487400" cy="9339673"/>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rowspan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="2"&gt;ABC&lt;/td&gt;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&lt;td&gt;abc@gmail.com&lt;/td&gt;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&lt;td&gt;1234567891&lt;/td&gt;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&lt;td&gt;MNO@gmail.com&lt;/td&gt;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&lt;td&gt;45454545454545&lt;/td&gt;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 Third row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colspan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 align="center"&gt;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&lt;td&gt;PQR@gmail.com&lt;/td&gt;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&lt;td&gt;888888888888888&lt;/td&gt;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&lt;/tr&gt;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tbody</a:t>
            </a:r>
            <a:r>
              <a:rPr lang="en-US" sz="2400" dirty="0">
                <a:effectLst/>
                <a:latin typeface="Calibri" panose="020F0502020204030204" pitchFamily="34" charset="0"/>
                <a:ea typeface="Calibri" panose="020F0502020204030204" pitchFamily="34" charset="0"/>
                <a:cs typeface="Times New Roman" panose="02020603050405020304" pitchFamily="18" charset="0"/>
              </a:rPr>
              <a:t>&gt;    &lt;/table&gt;  &lt;/center&gt;</a:t>
            </a:r>
          </a:p>
        </p:txBody>
      </p:sp>
    </p:spTree>
    <p:extLst>
      <p:ext uri="{BB962C8B-B14F-4D97-AF65-F5344CB8AC3E}">
        <p14:creationId xmlns:p14="http://schemas.microsoft.com/office/powerpoint/2010/main" val="99139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05000" y="266700"/>
            <a:ext cx="13487400" cy="6021841"/>
          </a:xfrm>
          <a:prstGeom prst="rect">
            <a:avLst/>
          </a:prstGeom>
          <a:noFill/>
        </p:spPr>
        <p:txBody>
          <a:bodyPr wrap="square">
            <a:spAutoFit/>
          </a:bodyPr>
          <a:lstStyle/>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&lt;ul type="square"&gt;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&lt;li&gt;item1&lt;/li&gt;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  &lt;/ul&gt;</a:t>
            </a: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&lt;/body&gt;</a:t>
            </a:r>
          </a:p>
          <a:p>
            <a:pPr>
              <a:lnSpc>
                <a:spcPct val="115000"/>
              </a:lnSpc>
              <a:spcAft>
                <a:spcPts val="1000"/>
              </a:spcAft>
            </a:pPr>
            <a:endParaRPr lang="it-IT"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it-IT" sz="2400" dirty="0">
                <a:effectLst/>
                <a:latin typeface="Calibri" panose="020F0502020204030204" pitchFamily="34" charset="0"/>
                <a:ea typeface="Calibri" panose="020F0502020204030204" pitchFamily="34" charset="0"/>
                <a:cs typeface="Times New Roman" panose="02020603050405020304" pitchFamily="18" charset="0"/>
              </a:rPr>
              <a:t>&lt;/html&gt;</a:t>
            </a:r>
          </a:p>
          <a:p>
            <a:pPr>
              <a:lnSpc>
                <a:spcPct val="115000"/>
              </a:lnSpc>
              <a:spcAft>
                <a:spcPts val="1000"/>
              </a:spcAft>
            </a:pPr>
            <a:endParaRPr lang="it-IT"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719A275-62D2-4522-5939-02C650ABAF9C}"/>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15831" r="23333" b="63320"/>
          <a:stretch/>
        </p:blipFill>
        <p:spPr>
          <a:xfrm>
            <a:off x="1371600" y="6438900"/>
            <a:ext cx="9906000" cy="2057400"/>
          </a:xfrm>
          <a:prstGeom prst="rect">
            <a:avLst/>
          </a:prstGeom>
        </p:spPr>
      </p:pic>
    </p:spTree>
    <p:extLst>
      <p:ext uri="{BB962C8B-B14F-4D97-AF65-F5344CB8AC3E}">
        <p14:creationId xmlns:p14="http://schemas.microsoft.com/office/powerpoint/2010/main" val="1772125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1905000" y="952500"/>
            <a:ext cx="13487400" cy="4234685"/>
          </a:xfrm>
          <a:prstGeom prst="rect">
            <a:avLst/>
          </a:prstGeom>
          <a:noFill/>
        </p:spPr>
        <p:txBody>
          <a:bodyPr wrap="square">
            <a:spAutoFit/>
          </a:bodyPr>
          <a:lstStyle/>
          <a:p>
            <a:pPr>
              <a:lnSpc>
                <a:spcPct val="115000"/>
              </a:lnSpc>
              <a:spcAft>
                <a:spcPts val="1000"/>
              </a:spcAft>
            </a:pPr>
            <a:r>
              <a:rPr lang="it-IT" sz="2400" b="1" dirty="0">
                <a:effectLst/>
                <a:latin typeface="Calibri" panose="020F0502020204030204" pitchFamily="34" charset="0"/>
                <a:ea typeface="Calibri" panose="020F0502020204030204" pitchFamily="34" charset="0"/>
                <a:cs typeface="Times New Roman" panose="02020603050405020304" pitchFamily="18" charset="0"/>
              </a:rPr>
              <a:t>Note</a:t>
            </a:r>
            <a:r>
              <a:rPr lang="it-IT" sz="2400" dirty="0">
                <a:effectLst/>
                <a:latin typeface="Calibri" panose="020F0502020204030204" pitchFamily="34" charset="0"/>
                <a:ea typeface="Calibri" panose="020F0502020204030204" pitchFamily="34" charset="0"/>
                <a:cs typeface="Times New Roman" panose="02020603050405020304" pitchFamily="18" charset="0"/>
              </a:rPr>
              <a:t>:We can also use span attribute, if we want to group multiple columns together.</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red" span="2"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&lt;col style="background-color: green" /&gt;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colgroup</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p>
          <a:p>
            <a:pPr>
              <a:lnSpc>
                <a:spcPct val="115000"/>
              </a:lnSpc>
              <a:spcAft>
                <a:spcPts val="1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Here we have used span attribute with value 2 , that’s  why 2 columns are selected  together and same style is applied over them.</a:t>
            </a:r>
          </a:p>
        </p:txBody>
      </p:sp>
      <p:pic>
        <p:nvPicPr>
          <p:cNvPr id="4" name="Picture 3">
            <a:extLst>
              <a:ext uri="{FF2B5EF4-FFF2-40B4-BE49-F238E27FC236}">
                <a16:creationId xmlns:a16="http://schemas.microsoft.com/office/drawing/2014/main" id="{EC3D7725-BCEA-1775-798F-3DC659E7747F}"/>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t="17407" r="21251" b="63334"/>
          <a:stretch/>
        </p:blipFill>
        <p:spPr>
          <a:xfrm>
            <a:off x="2819400" y="6819900"/>
            <a:ext cx="10896600" cy="1981200"/>
          </a:xfrm>
          <a:prstGeom prst="rect">
            <a:avLst/>
          </a:prstGeom>
        </p:spPr>
      </p:pic>
    </p:spTree>
    <p:extLst>
      <p:ext uri="{BB962C8B-B14F-4D97-AF65-F5344CB8AC3E}">
        <p14:creationId xmlns:p14="http://schemas.microsoft.com/office/powerpoint/2010/main" val="730842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569159" y="1652430"/>
            <a:ext cx="10181657" cy="759252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HTML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HTML list is used for display the data on web page using list format or using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There are three types of List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 Ordered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order list means list can display the data on web page by using number , alphabet or roman digit sequence.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2. Unordered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unordered list means list can display the data on web page by using square, bullet or circle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3. Description list: </a:t>
            </a:r>
            <a:r>
              <a:rPr lang="en-US" sz="2400" dirty="0">
                <a:effectLst/>
                <a:latin typeface="Calibri" panose="020F0502020204030204" pitchFamily="34" charset="0"/>
                <a:ea typeface="Calibri" panose="020F0502020204030204" pitchFamily="34" charset="0"/>
                <a:cs typeface="Times New Roman" panose="02020603050405020304" pitchFamily="18" charset="0"/>
              </a:rPr>
              <a:t>Description list means list can show the data on web page by using list item with specified descriptions.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How to work with Order list practically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ordered list in HTML we have to use following tags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stands for order list and this tag is used for create order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&lt;li&gt;:</a:t>
            </a:r>
            <a:r>
              <a:rPr lang="en-US" sz="2400" dirty="0">
                <a:effectLst/>
                <a:latin typeface="Calibri" panose="020F0502020204030204" pitchFamily="34" charset="0"/>
                <a:ea typeface="Calibri" panose="020F0502020204030204" pitchFamily="34" charset="0"/>
                <a:cs typeface="Times New Roman" panose="02020603050405020304" pitchFamily="18" charset="0"/>
              </a:rPr>
              <a:t> li stands for list item and this is child of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and used for display the list items.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82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569159" y="1652430"/>
            <a:ext cx="11756441" cy="729603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want to maintain the sequence of list item in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then we have to use type attribute with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tag so type attribute can use values as 1. Capital alphabet  2.Small alphabet  3. Digit  4. Roman Digit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Syntax:</a:t>
            </a: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type=”digit | Caps alpha | Small alpha | roman digit “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type=’I’&gt;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’&gt; or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by default type attribute value is digit means when developer not use the type attribute with list then by default list show in digit format.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want to design web page for display the course list on web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&lt;title&gt;example of table in HTML&lt;/title&gt;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9158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3733800" y="582488"/>
            <a:ext cx="11756441" cy="546886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&lt;br&gt;&lt;br&gt;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&lt;h1&gt;Courses List&lt;/h1&gt;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&lt;li&gt;PYTHON FULL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&lt;li&gt;MERN STACK&lt;/li&gt;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986" name="Picture 2">
            <a:extLst>
              <a:ext uri="{FF2B5EF4-FFF2-40B4-BE49-F238E27FC236}">
                <a16:creationId xmlns:a16="http://schemas.microsoft.com/office/drawing/2014/main" id="{66854699-9D6E-3F82-2B02-8B9176359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6286500"/>
            <a:ext cx="6019800" cy="387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377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E316-CAB7-5134-0AE3-A0444C0E2AA3}"/>
              </a:ext>
            </a:extLst>
          </p:cNvPr>
          <p:cNvSpPr txBox="1"/>
          <p:nvPr/>
        </p:nvSpPr>
        <p:spPr>
          <a:xfrm>
            <a:off x="2696757" y="1067948"/>
            <a:ext cx="11756441" cy="9211432"/>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Note: you can use start attribute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or order list and it is used for decide the starting of order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 start="10"&gt;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&lt;li&gt;PHP&lt;/li&gt;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&lt;li&gt;SQL&lt;/li&gt;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6820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34B4A44A-4EE9-CBCF-F7E1-E6E6FC6E5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876299"/>
            <a:ext cx="7887468" cy="244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8A82127-F984-6616-E725-7F9E57A9EC0C}"/>
              </a:ext>
            </a:extLst>
          </p:cNvPr>
          <p:cNvSpPr txBox="1"/>
          <p:nvPr/>
        </p:nvSpPr>
        <p:spPr>
          <a:xfrm>
            <a:off x="2569159" y="3184724"/>
            <a:ext cx="10690860" cy="7127785"/>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to implement unordered list practically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unordered list we have use following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&gt;: </a:t>
            </a:r>
            <a:r>
              <a:rPr lang="en-US" sz="2400" dirty="0">
                <a:effectLst/>
                <a:latin typeface="Calibri" panose="020F0502020204030204" pitchFamily="34" charset="0"/>
                <a:ea typeface="Calibri" panose="020F0502020204030204" pitchFamily="34" charset="0"/>
                <a:cs typeface="Times New Roman" panose="02020603050405020304" pitchFamily="18" charset="0"/>
              </a:rPr>
              <a:t>it is used for display the unordered list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&lt;li&gt;:</a:t>
            </a:r>
            <a:r>
              <a:rPr lang="en-US" sz="2400" dirty="0">
                <a:effectLst/>
                <a:latin typeface="Calibri" panose="020F0502020204030204" pitchFamily="34" charset="0"/>
                <a:ea typeface="Calibri" panose="020F0502020204030204" pitchFamily="34" charset="0"/>
                <a:cs typeface="Times New Roman" panose="02020603050405020304" pitchFamily="18" charset="0"/>
              </a:rPr>
              <a:t> it is used for display the list items.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when we work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can use one attribute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name as type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type=’square  | circle  | none “&gt;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0971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09132" y="1146663"/>
            <a:ext cx="10690860" cy="5468869"/>
          </a:xfrm>
          <a:prstGeom prst="rect">
            <a:avLst/>
          </a:prstGeom>
          <a:noFill/>
        </p:spPr>
        <p:txBody>
          <a:bodyPr wrap="square">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 type="circle"&gt;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&lt;li&gt;JAVA&lt;/li&gt;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&lt;li&gt;.NET&lt;/li&gt;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&lt;li&gt;PHP&lt;/li&gt;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&lt;li&gt;SQL&lt;/li&gt;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4034" name="Picture 2">
            <a:extLst>
              <a:ext uri="{FF2B5EF4-FFF2-40B4-BE49-F238E27FC236}">
                <a16:creationId xmlns:a16="http://schemas.microsoft.com/office/drawing/2014/main" id="{DFB0A090-3241-218C-5CC4-7A56CFFF0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6819900"/>
            <a:ext cx="3696468" cy="308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741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C4790AA-D567-B997-7241-24C7AACDE768}"/>
              </a:ext>
            </a:extLst>
          </p:cNvPr>
          <p:cNvSpPr txBox="1"/>
          <p:nvPr/>
        </p:nvSpPr>
        <p:spPr>
          <a:xfrm>
            <a:off x="2136560" y="1775391"/>
            <a:ext cx="14720927" cy="137749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Static web page means page can show the fixed and static data cannot change data every time on web page called as static web pages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about us page of any web 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12">
            <a:extLst>
              <a:ext uri="{FF2B5EF4-FFF2-40B4-BE49-F238E27FC236}">
                <a16:creationId xmlns:a16="http://schemas.microsoft.com/office/drawing/2014/main" id="{E3B43776-B2B7-1548-9AB9-E96CCA46B24E}"/>
              </a:ext>
            </a:extLst>
          </p:cNvPr>
          <p:cNvSpPr txBox="1"/>
          <p:nvPr/>
        </p:nvSpPr>
        <p:spPr>
          <a:xfrm>
            <a:off x="2169639" y="701256"/>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Static Web Page ?</a:t>
            </a:r>
          </a:p>
        </p:txBody>
      </p:sp>
      <p:sp>
        <p:nvSpPr>
          <p:cNvPr id="9" name="TextBox 12">
            <a:extLst>
              <a:ext uri="{FF2B5EF4-FFF2-40B4-BE49-F238E27FC236}">
                <a16:creationId xmlns:a16="http://schemas.microsoft.com/office/drawing/2014/main" id="{1C7AD66E-23DC-4799-3ABD-48CD44385E51}"/>
              </a:ext>
            </a:extLst>
          </p:cNvPr>
          <p:cNvSpPr txBox="1"/>
          <p:nvPr/>
        </p:nvSpPr>
        <p:spPr>
          <a:xfrm>
            <a:off x="2095297" y="3384639"/>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is Dynamic Web Page ?</a:t>
            </a:r>
          </a:p>
        </p:txBody>
      </p:sp>
      <p:sp>
        <p:nvSpPr>
          <p:cNvPr id="10" name="TextBox 9">
            <a:extLst>
              <a:ext uri="{FF2B5EF4-FFF2-40B4-BE49-F238E27FC236}">
                <a16:creationId xmlns:a16="http://schemas.microsoft.com/office/drawing/2014/main" id="{DF5D1F7B-DD27-3F29-A158-5DA7D6D2BAD2}"/>
              </a:ext>
            </a:extLst>
          </p:cNvPr>
          <p:cNvSpPr txBox="1"/>
          <p:nvPr/>
        </p:nvSpPr>
        <p:spPr>
          <a:xfrm>
            <a:off x="2049234" y="4390657"/>
            <a:ext cx="14720927" cy="1377493"/>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Those web pages can change its data at run time means those web pages can fetch data from server using database and can modify web page content as per the user request called as dynamic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US" sz="2400" dirty="0">
                <a:effectLst/>
                <a:latin typeface="Calibri" panose="020F0502020204030204" pitchFamily="34" charset="0"/>
                <a:ea typeface="Calibri" panose="020F0502020204030204" pitchFamily="34" charset="0"/>
                <a:cs typeface="Times New Roman" panose="02020603050405020304" pitchFamily="18" charset="0"/>
              </a:rPr>
              <a:t>shop cart of any online shopping web site or product searching page of online shopping example.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2">
            <a:extLst>
              <a:ext uri="{FF2B5EF4-FFF2-40B4-BE49-F238E27FC236}">
                <a16:creationId xmlns:a16="http://schemas.microsoft.com/office/drawing/2014/main" id="{30D91AA2-B833-1DC3-B1C6-4577FE93C62F}"/>
              </a:ext>
            </a:extLst>
          </p:cNvPr>
          <p:cNvSpPr txBox="1"/>
          <p:nvPr/>
        </p:nvSpPr>
        <p:spPr>
          <a:xfrm>
            <a:off x="2083006" y="5889382"/>
            <a:ext cx="8159055" cy="725070"/>
          </a:xfrm>
          <a:prstGeom prst="rect">
            <a:avLst/>
          </a:prstGeom>
        </p:spPr>
        <p:txBody>
          <a:bodyPr wrap="square" lIns="0" tIns="0" rIns="0" bIns="0" rtlCol="0" anchor="t">
            <a:spAutoFit/>
          </a:bodyPr>
          <a:lstStyle/>
          <a:p>
            <a:pPr algn="l">
              <a:lnSpc>
                <a:spcPts val="6300"/>
              </a:lnSpc>
              <a:spcBef>
                <a:spcPct val="0"/>
              </a:spcBef>
            </a:pPr>
            <a:r>
              <a:rPr lang="en-US" sz="3600" dirty="0">
                <a:solidFill>
                  <a:srgbClr val="051D40"/>
                </a:solidFill>
                <a:latin typeface="Open Sans Extra Bold"/>
                <a:ea typeface="Open Sans Extra Bold"/>
                <a:cs typeface="Open Sans Extra Bold"/>
                <a:sym typeface="Open Sans Extra Bold"/>
              </a:rPr>
              <a:t>What  </a:t>
            </a:r>
            <a:r>
              <a:rPr lang="en-US" sz="3600">
                <a:solidFill>
                  <a:srgbClr val="051D40"/>
                </a:solidFill>
                <a:latin typeface="Open Sans Extra Bold"/>
                <a:ea typeface="Open Sans Extra Bold"/>
                <a:cs typeface="Open Sans Extra Bold"/>
                <a:sym typeface="Open Sans Extra Bold"/>
              </a:rPr>
              <a:t>is the use </a:t>
            </a:r>
            <a:r>
              <a:rPr lang="en-US" sz="3600" dirty="0">
                <a:solidFill>
                  <a:srgbClr val="051D40"/>
                </a:solidFill>
                <a:latin typeface="Open Sans Extra Bold"/>
                <a:ea typeface="Open Sans Extra Bold"/>
                <a:cs typeface="Open Sans Extra Bold"/>
                <a:sym typeface="Open Sans Extra Bold"/>
              </a:rPr>
              <a:t>HTML?</a:t>
            </a:r>
          </a:p>
        </p:txBody>
      </p:sp>
      <p:sp>
        <p:nvSpPr>
          <p:cNvPr id="13" name="TextBox 12">
            <a:extLst>
              <a:ext uri="{FF2B5EF4-FFF2-40B4-BE49-F238E27FC236}">
                <a16:creationId xmlns:a16="http://schemas.microsoft.com/office/drawing/2014/main" id="{1CB7D600-E03E-A6DE-4CE6-49F56F51A7BA}"/>
              </a:ext>
            </a:extLst>
          </p:cNvPr>
          <p:cNvSpPr txBox="1"/>
          <p:nvPr/>
        </p:nvSpPr>
        <p:spPr>
          <a:xfrm>
            <a:off x="2071354" y="6801092"/>
            <a:ext cx="14720927" cy="3164649"/>
          </a:xfrm>
          <a:prstGeom prst="rect">
            <a:avLst/>
          </a:prstGeom>
        </p:spPr>
        <p:txBody>
          <a:bodyPr wrap="square" lIns="0" tIns="0" rIns="0" bIns="0" rtlCol="0" anchor="t">
            <a:spAutoFit/>
          </a:bodyPr>
          <a:lstStyle/>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 Design web pages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 Manage the structure of web pages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 Platform independent means can execute on any operating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 Browser independent can execute on any browser.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Support to any other languages for design web page like as CSS,JS,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6. Can generate dynamic HTML with the help of server side languages.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883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3009132" y="1146663"/>
            <a:ext cx="10690860" cy="875624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href=''&gt;Home&lt;/a&gt;&lt;/li&gt;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href=''&gt;About&lt;/a&gt;&lt;/li&gt;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href=''&gt;Services&lt;/a&gt;&lt;/li&gt;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&lt;li&gt;&lt;a href=''&gt;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Cotact</a:t>
            </a:r>
            <a:r>
              <a:rPr lang="en-US" sz="2400" dirty="0">
                <a:effectLst/>
                <a:latin typeface="Calibri" panose="020F0502020204030204" pitchFamily="34" charset="0"/>
                <a:ea typeface="Calibri" panose="020F0502020204030204" pitchFamily="34" charset="0"/>
                <a:cs typeface="Times New Roman" panose="02020603050405020304" pitchFamily="18" charset="0"/>
              </a:rPr>
              <a:t> us&lt;/a&gt;&lt;/li&gt;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ul</a:t>
            </a:r>
            <a:r>
              <a:rPr lang="en-US" sz="2400" dirty="0">
                <a:effectLst/>
                <a:latin typeface="Calibri" panose="020F0502020204030204" pitchFamily="34" charset="0"/>
                <a:ea typeface="Calibri" panose="020F0502020204030204" pitchFamily="34" charset="0"/>
                <a:cs typeface="Times New Roman" panose="02020603050405020304" pitchFamily="18"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9417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4229100"/>
            <a:ext cx="10690860" cy="312874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Description list</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description list we have three types of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&lt;dl&gt;: it is description list tag so this element define the description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&lt;dt&gt;: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it is used for define term which we want to describe.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&lt;dd&gt;: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description list and it is used for describe the term in depth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5058" name="Picture 2">
            <a:extLst>
              <a:ext uri="{FF2B5EF4-FFF2-40B4-BE49-F238E27FC236}">
                <a16:creationId xmlns:a16="http://schemas.microsoft.com/office/drawing/2014/main" id="{C36833B3-3236-7F6C-0E8A-78309C9D4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23" y="769541"/>
            <a:ext cx="6477000" cy="28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237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4229100"/>
            <a:ext cx="10690860" cy="3128742"/>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Description list</a:t>
            </a:r>
            <a:r>
              <a:rPr lang="en-IN" sz="2400" b="1" dirty="0">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If we want to work with description list we have three types of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&lt;dl&gt;: it is description list tag so this element define the description list.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&lt;dt&gt;: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tag it is used for define term which we want to describe.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&lt;dd&gt;: it is description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tem</a:t>
            </a:r>
            <a:r>
              <a:rPr lang="en-US" sz="2400" dirty="0">
                <a:effectLst/>
                <a:latin typeface="Calibri" panose="020F0502020204030204" pitchFamily="34" charset="0"/>
                <a:ea typeface="Calibri" panose="020F0502020204030204" pitchFamily="34" charset="0"/>
                <a:cs typeface="Times New Roman" panose="02020603050405020304" pitchFamily="18" charset="0"/>
              </a:rPr>
              <a:t> in description list and it is used for describe the term in depth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5058" name="Picture 2">
            <a:extLst>
              <a:ext uri="{FF2B5EF4-FFF2-40B4-BE49-F238E27FC236}">
                <a16:creationId xmlns:a16="http://schemas.microsoft.com/office/drawing/2014/main" id="{C36833B3-3236-7F6C-0E8A-78309C9D4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23" y="769541"/>
            <a:ext cx="6477000" cy="28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155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895600" y="1201538"/>
            <a:ext cx="10690860" cy="9339673"/>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&lt;dt&gt;JAVA&lt;/dt&gt;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&lt;dt&gt;.NET&lt;/dt&gt;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&lt;dt&gt;PHP&lt;/dt&gt;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php</a:t>
            </a:r>
            <a:r>
              <a:rPr lang="en-US" sz="2400" dirty="0">
                <a:effectLst/>
                <a:latin typeface="Calibri" panose="020F0502020204030204" pitchFamily="34" charset="0"/>
                <a:ea typeface="Calibri" panose="020F0502020204030204" pitchFamily="34" charset="0"/>
                <a:cs typeface="Times New Roman" panose="02020603050405020304" pitchFamily="18" charset="0"/>
              </a:rPr>
              <a:t> full stack course&lt;/dd&gt;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&lt;dt&gt;SQL&lt;/dt&gt;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&lt;dd&gt;this is the backbone of developer&lt;/dd&gt;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&lt;/dl&gt;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1996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983230" y="4785153"/>
            <a:ext cx="10690860" cy="368171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Block level element and inline element in HTML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block level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Block level element means element always start with new line and the browser automatically add some space (margin) before and after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block level element is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 ,&lt;div&gt;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6082" name="Picture 2">
            <a:extLst>
              <a:ext uri="{FF2B5EF4-FFF2-40B4-BE49-F238E27FC236}">
                <a16:creationId xmlns:a16="http://schemas.microsoft.com/office/drawing/2014/main" id="{04F45A20-76F1-3F06-4FAB-E1171FDCA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527336"/>
            <a:ext cx="5181600" cy="363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459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01531" y="1257300"/>
            <a:ext cx="10690860" cy="491589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&lt;h1&gt;Good morning &lt;/h1&gt; &lt;h1&gt;Good Afternoon&lt;/h1&gt; &lt;h1&gt;Good Evening &lt;/h1&gt;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7106" name="Picture 2">
            <a:extLst>
              <a:ext uri="{FF2B5EF4-FFF2-40B4-BE49-F238E27FC236}">
                <a16:creationId xmlns:a16="http://schemas.microsoft.com/office/drawing/2014/main" id="{CB3F2B21-AFEE-C6FA-5AF7-A806403D1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361" y="6667500"/>
            <a:ext cx="5181600" cy="332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91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34746" y="1714500"/>
            <a:ext cx="10690860" cy="1894558"/>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if we think about above output then we use three h1 tags in code on same line but on output they use the new line because h1 is block level element so they have default behavior to shift on new 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of block level elements or tags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36115B78-1771-B4AE-A12A-1406EA4799EA}"/>
              </a:ext>
            </a:extLst>
          </p:cNvPr>
          <p:cNvGraphicFramePr>
            <a:graphicFrameLocks noGrp="1"/>
          </p:cNvGraphicFramePr>
          <p:nvPr>
            <p:extLst>
              <p:ext uri="{D42A27DB-BD31-4B8C-83A1-F6EECF244321}">
                <p14:modId xmlns:p14="http://schemas.microsoft.com/office/powerpoint/2010/main" val="191381436"/>
              </p:ext>
            </p:extLst>
          </p:nvPr>
        </p:nvGraphicFramePr>
        <p:xfrm>
          <a:off x="2534145" y="4031556"/>
          <a:ext cx="8763000" cy="4032276"/>
        </p:xfrm>
        <a:graphic>
          <a:graphicData uri="http://schemas.openxmlformats.org/drawingml/2006/table">
            <a:tbl>
              <a:tblPr firstRow="1" firstCol="1" bandRow="1">
                <a:tableStyleId>{5C22544A-7EE6-4342-B048-85BDC9FD1C3A}</a:tableStyleId>
              </a:tblPr>
              <a:tblGrid>
                <a:gridCol w="1752417">
                  <a:extLst>
                    <a:ext uri="{9D8B030D-6E8A-4147-A177-3AD203B41FA5}">
                      <a16:colId xmlns:a16="http://schemas.microsoft.com/office/drawing/2014/main" val="1430324960"/>
                    </a:ext>
                  </a:extLst>
                </a:gridCol>
                <a:gridCol w="1752417">
                  <a:extLst>
                    <a:ext uri="{9D8B030D-6E8A-4147-A177-3AD203B41FA5}">
                      <a16:colId xmlns:a16="http://schemas.microsoft.com/office/drawing/2014/main" val="2446937413"/>
                    </a:ext>
                  </a:extLst>
                </a:gridCol>
                <a:gridCol w="1752417">
                  <a:extLst>
                    <a:ext uri="{9D8B030D-6E8A-4147-A177-3AD203B41FA5}">
                      <a16:colId xmlns:a16="http://schemas.microsoft.com/office/drawing/2014/main" val="1295859177"/>
                    </a:ext>
                  </a:extLst>
                </a:gridCol>
                <a:gridCol w="1752417">
                  <a:extLst>
                    <a:ext uri="{9D8B030D-6E8A-4147-A177-3AD203B41FA5}">
                      <a16:colId xmlns:a16="http://schemas.microsoft.com/office/drawing/2014/main" val="3392429573"/>
                    </a:ext>
                  </a:extLst>
                </a:gridCol>
                <a:gridCol w="1753332">
                  <a:extLst>
                    <a:ext uri="{9D8B030D-6E8A-4147-A177-3AD203B41FA5}">
                      <a16:colId xmlns:a16="http://schemas.microsoft.com/office/drawing/2014/main" val="1451252592"/>
                    </a:ext>
                  </a:extLst>
                </a:gridCol>
              </a:tblGrid>
              <a:tr h="952125">
                <a:tc>
                  <a:txBody>
                    <a:bodyPr/>
                    <a:lstStyle/>
                    <a:p>
                      <a:pPr>
                        <a:lnSpc>
                          <a:spcPct val="115000"/>
                        </a:lnSpc>
                        <a:spcAft>
                          <a:spcPts val="1000"/>
                        </a:spcAft>
                      </a:pPr>
                      <a:r>
                        <a:rPr lang="en-US" sz="2400">
                          <a:effectLst/>
                        </a:rPr>
                        <a:t>&lt;address&gt;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&lt;article&gt;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&lt;aside&gt;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&lt;blockquote&gt;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&lt;canvas&gt;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4481317"/>
                  </a:ext>
                </a:extLst>
              </a:tr>
              <a:tr h="952125">
                <a:tc>
                  <a:txBody>
                    <a:bodyPr/>
                    <a:lstStyle/>
                    <a:p>
                      <a:pPr>
                        <a:lnSpc>
                          <a:spcPct val="115000"/>
                        </a:lnSpc>
                        <a:spcAft>
                          <a:spcPts val="1000"/>
                        </a:spcAft>
                      </a:pPr>
                      <a:r>
                        <a:rPr lang="en-US" sz="2400">
                          <a:effectLst/>
                        </a:rPr>
                        <a:t>&lt;dd&gt;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&lt;div&gt;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&lt;h1&gt; to &lt;h6&gt;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&lt;dt&gt;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&lt;fieldset&gt;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834521"/>
                  </a:ext>
                </a:extLst>
              </a:tr>
              <a:tr h="709342">
                <a:tc>
                  <a:txBody>
                    <a:bodyPr/>
                    <a:lstStyle/>
                    <a:p>
                      <a:pPr>
                        <a:lnSpc>
                          <a:spcPct val="115000"/>
                        </a:lnSpc>
                        <a:spcAft>
                          <a:spcPts val="1000"/>
                        </a:spcAft>
                      </a:pPr>
                      <a:r>
                        <a:rPr lang="en-US" sz="2400">
                          <a:effectLst/>
                        </a:rPr>
                        <a:t>&lt;header&gt;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&lt;hr&gt;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&lt;footer&gt;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&lt;form&gt;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290685"/>
                  </a:ext>
                </a:extLst>
              </a:tr>
              <a:tr h="709342">
                <a:tc>
                  <a:txBody>
                    <a:bodyPr/>
                    <a:lstStyle/>
                    <a:p>
                      <a:pPr>
                        <a:lnSpc>
                          <a:spcPct val="115000"/>
                        </a:lnSpc>
                        <a:spcAft>
                          <a:spcPts val="1000"/>
                        </a:spcAft>
                      </a:pPr>
                      <a:r>
                        <a:rPr lang="en-US" sz="2400">
                          <a:effectLst/>
                        </a:rPr>
                        <a:t>&lt;ol&gt;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&lt;ul&gt;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&lt;pre&gt;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&lt;section&gt;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&lt;table&gt;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341183"/>
                  </a:ext>
                </a:extLst>
              </a:tr>
              <a:tr h="709342">
                <a:tc>
                  <a:txBody>
                    <a:bodyPr/>
                    <a:lstStyle/>
                    <a:p>
                      <a:pPr>
                        <a:lnSpc>
                          <a:spcPct val="115000"/>
                        </a:lnSpc>
                        <a:spcAft>
                          <a:spcPts val="1000"/>
                        </a:spcAft>
                      </a:pPr>
                      <a:r>
                        <a:rPr lang="en-US" sz="2400">
                          <a:effectLst/>
                        </a:rPr>
                        <a:t>&lt;tfoot&gt;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&lt;video&gt;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&lt;figure&gt;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&lt;figcaption&gt;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0865016"/>
                  </a:ext>
                </a:extLst>
              </a:tr>
            </a:tbl>
          </a:graphicData>
        </a:graphic>
      </p:graphicFrame>
      <p:sp>
        <p:nvSpPr>
          <p:cNvPr id="11" name="TextBox 10">
            <a:extLst>
              <a:ext uri="{FF2B5EF4-FFF2-40B4-BE49-F238E27FC236}">
                <a16:creationId xmlns:a16="http://schemas.microsoft.com/office/drawing/2014/main" id="{EBAA1554-2EC7-0FB7-A1F8-87C8304AF1DC}"/>
              </a:ext>
            </a:extLst>
          </p:cNvPr>
          <p:cNvSpPr txBox="1"/>
          <p:nvPr/>
        </p:nvSpPr>
        <p:spPr>
          <a:xfrm>
            <a:off x="2530291" y="8801100"/>
            <a:ext cx="10692580" cy="91685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2400" dirty="0">
                <a:effectLst/>
                <a:latin typeface="Calibri" panose="020F0502020204030204" pitchFamily="34" charset="0"/>
                <a:ea typeface="Calibri" panose="020F0502020204030204" pitchFamily="34" charset="0"/>
                <a:cs typeface="Times New Roman" panose="02020603050405020304" pitchFamily="18" charset="0"/>
              </a:rPr>
              <a:t> by default 0.67em space at start and end provided by HTML to block level element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8792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569159" y="1019983"/>
            <a:ext cx="10690860" cy="7552517"/>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What is inline element?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Inline element does not start with new line and inline element only takes up as much width necessary and use the same line by multiple tags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of inline : &lt;span&gt; , &lt;a&gt;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=''&gt;Home&lt;/a&gt;&amp;</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nbsp</a:t>
            </a:r>
            <a:r>
              <a:rPr lang="en-US" sz="2400" dirty="0">
                <a:effectLst/>
                <a:latin typeface="Calibri" panose="020F0502020204030204" pitchFamily="34" charset="0"/>
                <a:ea typeface="Calibri" panose="020F0502020204030204" pitchFamily="34" charset="0"/>
                <a:cs typeface="Times New Roman" panose="02020603050405020304" pitchFamily="18" charset="0"/>
              </a:rPr>
              <a:t>;&lt;a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=''&gt;About&lt;/a&gt;     &lt;a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href</a:t>
            </a:r>
            <a:r>
              <a:rPr lang="en-US" sz="2400" dirty="0">
                <a:effectLst/>
                <a:latin typeface="Calibri" panose="020F0502020204030204" pitchFamily="34" charset="0"/>
                <a:ea typeface="Calibri" panose="020F0502020204030204" pitchFamily="34" charset="0"/>
                <a:cs typeface="Times New Roman" panose="02020603050405020304" pitchFamily="18" charset="0"/>
              </a:rPr>
              <a:t>=''&gt;Service&lt;/a&gt;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25A74CE1-826B-BBA3-39F1-5185AC155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120373"/>
            <a:ext cx="83549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074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748116" y="1028700"/>
            <a:ext cx="10690860" cy="1045094"/>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of inline elements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BC668478-4DFE-F87A-DAEC-493087FEE837}"/>
              </a:ext>
            </a:extLst>
          </p:cNvPr>
          <p:cNvGraphicFramePr>
            <a:graphicFrameLocks noGrp="1"/>
          </p:cNvGraphicFramePr>
          <p:nvPr>
            <p:extLst>
              <p:ext uri="{D42A27DB-BD31-4B8C-83A1-F6EECF244321}">
                <p14:modId xmlns:p14="http://schemas.microsoft.com/office/powerpoint/2010/main" val="306187192"/>
              </p:ext>
            </p:extLst>
          </p:nvPr>
        </p:nvGraphicFramePr>
        <p:xfrm>
          <a:off x="2738284" y="1893447"/>
          <a:ext cx="8374380" cy="3429001"/>
        </p:xfrm>
        <a:graphic>
          <a:graphicData uri="http://schemas.openxmlformats.org/drawingml/2006/table">
            <a:tbl>
              <a:tblPr firstRow="1" firstCol="1" bandRow="1">
                <a:tableStyleId>{5C22544A-7EE6-4342-B048-85BDC9FD1C3A}</a:tableStyleId>
              </a:tblPr>
              <a:tblGrid>
                <a:gridCol w="1674701">
                  <a:extLst>
                    <a:ext uri="{9D8B030D-6E8A-4147-A177-3AD203B41FA5}">
                      <a16:colId xmlns:a16="http://schemas.microsoft.com/office/drawing/2014/main" val="3834894911"/>
                    </a:ext>
                  </a:extLst>
                </a:gridCol>
                <a:gridCol w="1674701">
                  <a:extLst>
                    <a:ext uri="{9D8B030D-6E8A-4147-A177-3AD203B41FA5}">
                      <a16:colId xmlns:a16="http://schemas.microsoft.com/office/drawing/2014/main" val="2715683872"/>
                    </a:ext>
                  </a:extLst>
                </a:gridCol>
                <a:gridCol w="1674701">
                  <a:extLst>
                    <a:ext uri="{9D8B030D-6E8A-4147-A177-3AD203B41FA5}">
                      <a16:colId xmlns:a16="http://schemas.microsoft.com/office/drawing/2014/main" val="3901204355"/>
                    </a:ext>
                  </a:extLst>
                </a:gridCol>
                <a:gridCol w="1674701">
                  <a:extLst>
                    <a:ext uri="{9D8B030D-6E8A-4147-A177-3AD203B41FA5}">
                      <a16:colId xmlns:a16="http://schemas.microsoft.com/office/drawing/2014/main" val="2148787344"/>
                    </a:ext>
                  </a:extLst>
                </a:gridCol>
                <a:gridCol w="1675576">
                  <a:extLst>
                    <a:ext uri="{9D8B030D-6E8A-4147-A177-3AD203B41FA5}">
                      <a16:colId xmlns:a16="http://schemas.microsoft.com/office/drawing/2014/main" val="2518459758"/>
                    </a:ext>
                  </a:extLst>
                </a:gridCol>
              </a:tblGrid>
              <a:tr h="1001351">
                <a:tc>
                  <a:txBody>
                    <a:bodyPr/>
                    <a:lstStyle/>
                    <a:p>
                      <a:pPr>
                        <a:lnSpc>
                          <a:spcPct val="115000"/>
                        </a:lnSpc>
                        <a:spcAft>
                          <a:spcPts val="1000"/>
                        </a:spcAft>
                      </a:pPr>
                      <a:r>
                        <a:rPr lang="en-US" sz="2400">
                          <a:effectLst/>
                        </a:rPr>
                        <a:t>&lt;a&gt;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&lt;abbr&gt;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&lt;acronym&gt;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&lt;bdo&gt;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4335164"/>
                  </a:ext>
                </a:extLst>
              </a:tr>
              <a:tr h="485530">
                <a:tc>
                  <a:txBody>
                    <a:bodyPr/>
                    <a:lstStyle/>
                    <a:p>
                      <a:pPr>
                        <a:lnSpc>
                          <a:spcPct val="115000"/>
                        </a:lnSpc>
                        <a:spcAft>
                          <a:spcPts val="1000"/>
                        </a:spcAft>
                      </a:pPr>
                      <a:r>
                        <a:rPr lang="en-US" sz="2400">
                          <a:effectLst/>
                        </a:rPr>
                        <a:t>&lt;big&gt;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&lt;button&gt;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&lt;cite&gt;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&lt;code&gt;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0211453"/>
                  </a:ext>
                </a:extLst>
              </a:tr>
              <a:tr h="485530">
                <a:tc>
                  <a:txBody>
                    <a:bodyPr/>
                    <a:lstStyle/>
                    <a:p>
                      <a:pPr>
                        <a:lnSpc>
                          <a:spcPct val="115000"/>
                        </a:lnSpc>
                        <a:spcAft>
                          <a:spcPts val="1000"/>
                        </a:spcAft>
                      </a:pPr>
                      <a:r>
                        <a:rPr lang="en-US" sz="2400">
                          <a:effectLst/>
                        </a:rPr>
                        <a:t>&lt;dfn&gt;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&lt;em&gt;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&lt;img&gt;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&lt;input&gt;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7490522"/>
                  </a:ext>
                </a:extLst>
              </a:tr>
              <a:tr h="485530">
                <a:tc>
                  <a:txBody>
                    <a:bodyPr/>
                    <a:lstStyle/>
                    <a:p>
                      <a:pPr>
                        <a:lnSpc>
                          <a:spcPct val="115000"/>
                        </a:lnSpc>
                        <a:spcAft>
                          <a:spcPts val="1000"/>
                        </a:spcAft>
                      </a:pPr>
                      <a:r>
                        <a:rPr lang="en-US" sz="2400">
                          <a:effectLst/>
                        </a:rPr>
                        <a:t>&lt;kbd&gt;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&lt;label&gt;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&lt;map&gt;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&lt;object&gt;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&lt;output&gt;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5886588"/>
                  </a:ext>
                </a:extLst>
              </a:tr>
              <a:tr h="485530">
                <a:tc>
                  <a:txBody>
                    <a:bodyPr/>
                    <a:lstStyle/>
                    <a:p>
                      <a:pPr>
                        <a:lnSpc>
                          <a:spcPct val="115000"/>
                        </a:lnSpc>
                        <a:spcAft>
                          <a:spcPts val="1000"/>
                        </a:spcAft>
                      </a:pPr>
                      <a:r>
                        <a:rPr lang="en-US" sz="2400">
                          <a:effectLst/>
                        </a:rPr>
                        <a:t>&lt;span&gt;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&lt;strong&gt;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&lt;sub&gt;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&lt;sup&gt;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&lt;textarea&gt;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1468410"/>
                  </a:ext>
                </a:extLst>
              </a:tr>
              <a:tr h="485530">
                <a:tc>
                  <a:txBody>
                    <a:bodyPr/>
                    <a:lstStyle/>
                    <a:p>
                      <a:pPr>
                        <a:lnSpc>
                          <a:spcPct val="115000"/>
                        </a:lnSpc>
                        <a:spcAft>
                          <a:spcPts val="1000"/>
                        </a:spcAft>
                      </a:pPr>
                      <a:r>
                        <a:rPr lang="en-US" sz="2400">
                          <a:effectLst/>
                        </a:rPr>
                        <a:t>&lt;time&gt;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&lt;tt&gt;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&lt;var&gt;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dirty="0">
                          <a:effectLst/>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0262088"/>
                  </a:ext>
                </a:extLst>
              </a:tr>
            </a:tbl>
          </a:graphicData>
        </a:graphic>
      </p:graphicFrame>
      <p:sp>
        <p:nvSpPr>
          <p:cNvPr id="11" name="TextBox 10">
            <a:extLst>
              <a:ext uri="{FF2B5EF4-FFF2-40B4-BE49-F238E27FC236}">
                <a16:creationId xmlns:a16="http://schemas.microsoft.com/office/drawing/2014/main" id="{29CFE5A6-DF86-8BE7-5EEF-FEC3CE2CC1C7}"/>
              </a:ext>
            </a:extLst>
          </p:cNvPr>
          <p:cNvSpPr txBox="1"/>
          <p:nvPr/>
        </p:nvSpPr>
        <p:spPr>
          <a:xfrm>
            <a:off x="2556469" y="6124971"/>
            <a:ext cx="10692580" cy="2447529"/>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&lt;div&gt; element</a:t>
            </a: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&lt;div&gt; element is by default block level element means it takes all available width and comes with line breaks before and after so basically div element is used for create section on web page  or block with specified content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1069639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A82127-F984-6616-E725-7F9E57A9EC0C}"/>
              </a:ext>
            </a:extLst>
          </p:cNvPr>
          <p:cNvSpPr txBox="1"/>
          <p:nvPr/>
        </p:nvSpPr>
        <p:spPr>
          <a:xfrm>
            <a:off x="2748116" y="1028700"/>
            <a:ext cx="10690860" cy="10445616"/>
          </a:xfrm>
          <a:prstGeom prst="rect">
            <a:avLst/>
          </a:prstGeom>
          <a:noFill/>
        </p:spPr>
        <p:txBody>
          <a:bodyPr wrap="square">
            <a:spAutoFit/>
          </a:bodyPr>
          <a:lstStyle/>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Examples </a:t>
            </a:r>
            <a:r>
              <a:rPr lang="en-US" sz="2400" b="1" dirty="0">
                <a:latin typeface="Calibri" panose="020F0502020204030204" pitchFamily="34" charset="0"/>
                <a:ea typeface="Calibri" panose="020F0502020204030204" pitchFamily="34" charset="0"/>
                <a:cs typeface="Times New Roman" panose="02020603050405020304" pitchFamily="18" charset="0"/>
              </a:rPr>
              <a:t>with source code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with source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&lt;!DOCTYPE html&gt;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&lt;head&gt;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&lt;title&gt;test start with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a:t>
            </a:r>
            <a:r>
              <a:rPr lang="en-US" sz="2400" dirty="0">
                <a:effectLst/>
                <a:latin typeface="Calibri" panose="020F0502020204030204" pitchFamily="34" charset="0"/>
                <a:ea typeface="Calibri" panose="020F0502020204030204" pitchFamily="34" charset="0"/>
                <a:cs typeface="Times New Roman" panose="02020603050405020304" pitchFamily="18" charset="0"/>
              </a:rPr>
              <a:t>&lt;/title&gt;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#first{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background-color:red</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padding:20px;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margin-top:10px;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#second{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background-color:blue</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padding:20px;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margin-top:10px;</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&lt;/style&gt; &lt;/head&gt; &lt;body&gt;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9729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13713</Words>
  <Application>Microsoft Office PowerPoint</Application>
  <PresentationFormat>Custom</PresentationFormat>
  <Paragraphs>1526</Paragraphs>
  <Slides>133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Arial</vt:lpstr>
      <vt:lpstr>Calibri</vt:lpstr>
      <vt:lpstr>Open Sans Extra Bold</vt:lpstr>
      <vt:lpstr>Poppins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Khushal dhale</cp:lastModifiedBy>
  <cp:revision>126</cp:revision>
  <dcterms:created xsi:type="dcterms:W3CDTF">2006-08-16T00:00:00Z</dcterms:created>
  <dcterms:modified xsi:type="dcterms:W3CDTF">2024-08-21T09:39:33Z</dcterms:modified>
  <dc:identifier>DAGOXD3m6M4</dc:identifier>
</cp:coreProperties>
</file>